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theme/themeOverride2.xml" ContentType="application/vnd.openxmlformats-officedocument.themeOverride+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60" r:id="rId1"/>
  </p:sldMasterIdLst>
  <p:notesMasterIdLst>
    <p:notesMasterId r:id="rId49"/>
  </p:notesMasterIdLst>
  <p:sldIdLst>
    <p:sldId id="257" r:id="rId2"/>
    <p:sldId id="258" r:id="rId3"/>
    <p:sldId id="259" r:id="rId4"/>
    <p:sldId id="260" r:id="rId5"/>
    <p:sldId id="262" r:id="rId6"/>
    <p:sldId id="307" r:id="rId7"/>
    <p:sldId id="263" r:id="rId8"/>
    <p:sldId id="264" r:id="rId9"/>
    <p:sldId id="265" r:id="rId10"/>
    <p:sldId id="266" r:id="rId11"/>
    <p:sldId id="267" r:id="rId12"/>
    <p:sldId id="268" r:id="rId13"/>
    <p:sldId id="269" r:id="rId14"/>
    <p:sldId id="270" r:id="rId15"/>
    <p:sldId id="271" r:id="rId16"/>
    <p:sldId id="306" r:id="rId17"/>
    <p:sldId id="273" r:id="rId18"/>
    <p:sldId id="274" r:id="rId19"/>
    <p:sldId id="275" r:id="rId20"/>
    <p:sldId id="276" r:id="rId21"/>
    <p:sldId id="277" r:id="rId22"/>
    <p:sldId id="278" r:id="rId23"/>
    <p:sldId id="303" r:id="rId24"/>
    <p:sldId id="304" r:id="rId25"/>
    <p:sldId id="282" r:id="rId26"/>
    <p:sldId id="283" r:id="rId27"/>
    <p:sldId id="284" r:id="rId28"/>
    <p:sldId id="305" r:id="rId29"/>
    <p:sldId id="285" r:id="rId30"/>
    <p:sldId id="309" r:id="rId31"/>
    <p:sldId id="286" r:id="rId32"/>
    <p:sldId id="287" r:id="rId33"/>
    <p:sldId id="288" r:id="rId34"/>
    <p:sldId id="289" r:id="rId35"/>
    <p:sldId id="290" r:id="rId36"/>
    <p:sldId id="291" r:id="rId37"/>
    <p:sldId id="292" r:id="rId38"/>
    <p:sldId id="293" r:id="rId39"/>
    <p:sldId id="294" r:id="rId40"/>
    <p:sldId id="310" r:id="rId41"/>
    <p:sldId id="296" r:id="rId42"/>
    <p:sldId id="297" r:id="rId43"/>
    <p:sldId id="298" r:id="rId44"/>
    <p:sldId id="299" r:id="rId45"/>
    <p:sldId id="261" r:id="rId46"/>
    <p:sldId id="300" r:id="rId47"/>
    <p:sldId id="301"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93" autoAdjust="0"/>
    <p:restoredTop sz="90305" autoAdjust="0"/>
  </p:normalViewPr>
  <p:slideViewPr>
    <p:cSldViewPr snapToGrid="0">
      <p:cViewPr varScale="1">
        <p:scale>
          <a:sx n="51" d="100"/>
          <a:sy n="51" d="100"/>
        </p:scale>
        <p:origin x="-84" y="-1326"/>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3E91E1-BBE0-4093-AB36-3A99F074DA55}" type="datetimeFigureOut">
              <a:rPr lang="en-US" smtClean="0"/>
              <a:pPr/>
              <a:t>6/10/2016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13996D-70DC-4BB6-8337-E8E798016A1F}" type="slidenum">
              <a:rPr lang="en-US" smtClean="0"/>
              <a:pPr/>
              <a:t>‹#›</a:t>
            </a:fld>
            <a:endParaRPr lang="en-US" dirty="0"/>
          </a:p>
        </p:txBody>
      </p:sp>
    </p:spTree>
    <p:extLst>
      <p:ext uri="{BB962C8B-B14F-4D97-AF65-F5344CB8AC3E}">
        <p14:creationId xmlns:p14="http://schemas.microsoft.com/office/powerpoint/2010/main" xmlns="" val="2901582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As a future business professional, you will be involved in the development of new technology applications to your business. You may take the lead, as Jared has been doing in developing PRIDE, or you might be an office manager who implements procedures and trains people in the use of systems such as PRIDE. Or, you might become a business analyst and work as a liaison between users and technical staff.</a:t>
            </a:r>
          </a:p>
          <a:p>
            <a:pPr marL="171450" indent="-171450">
              <a:buFont typeface="Arial" panose="020B0604020202020204" pitchFamily="34" charset="0"/>
              <a:buChar char="•"/>
            </a:pPr>
            <a:endParaRPr lang="en-US" sz="1200" b="0" i="0" u="none" strike="noStrike" kern="1200" baseline="0" dirty="0" smtClean="0">
              <a:solidFill>
                <a:schemeClr val="tx1"/>
              </a:solidFill>
              <a:latin typeface="Arial" panose="020B0604020202020204" pitchFamily="34" charset="0"/>
              <a:ea typeface="+mn-ea"/>
              <a:cs typeface="+mn-cs"/>
            </a:endParaRP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If nothing else, you may be asked to provide requirements and to test the system to ensure those requirements have been met. Whatever your role, it is important that you understand how processes and systems are developed and managed.</a:t>
            </a:r>
            <a:endParaRPr lang="en-US" dirty="0"/>
          </a:p>
        </p:txBody>
      </p:sp>
      <p:sp>
        <p:nvSpPr>
          <p:cNvPr id="4" name="Slide Number Placeholder 3"/>
          <p:cNvSpPr>
            <a:spLocks noGrp="1"/>
          </p:cNvSpPr>
          <p:nvPr>
            <p:ph type="sldNum" sz="quarter" idx="10"/>
          </p:nvPr>
        </p:nvSpPr>
        <p:spPr/>
        <p:txBody>
          <a:bodyPr/>
          <a:lstStyle/>
          <a:p>
            <a:fld id="{8B4CDC82-E400-4D1C-B01F-6541833047F7}" type="slidenum">
              <a:rPr lang="en-US" smtClean="0"/>
              <a:pPr/>
              <a:t>1</a:t>
            </a:fld>
            <a:endParaRPr lang="en-US" dirty="0"/>
          </a:p>
        </p:txBody>
      </p:sp>
    </p:spTree>
    <p:extLst>
      <p:ext uri="{BB962C8B-B14F-4D97-AF65-F5344CB8AC3E}">
        <p14:creationId xmlns:p14="http://schemas.microsoft.com/office/powerpoint/2010/main" xmlns="" val="478821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p:cNvSpPr>
          <p:nvPr>
            <p:ph type="sldImg"/>
          </p:nvPr>
        </p:nvSpPr>
        <p:spPr bwMode="auto">
          <a:noFill/>
          <a:ln>
            <a:solidFill>
              <a:srgbClr val="000000"/>
            </a:solidFill>
            <a:miter lim="800000"/>
            <a:headEnd/>
            <a:tailEnd/>
          </a:ln>
        </p:spPr>
      </p:sp>
      <p:sp>
        <p:nvSpPr>
          <p:cNvPr id="22530"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a:spcBef>
                <a:spcPct val="0"/>
              </a:spcBef>
              <a:buFontTx/>
              <a:buChar char="•"/>
            </a:pPr>
            <a:r>
              <a:rPr lang="en-US" dirty="0" smtClean="0"/>
              <a:t>Example: While developing PRIDE's maintenance application, Apple, Microsoft, and Google and their business partners release hot, new mobile devices with vastly improved graphics and animation. You know these new devices can create far better animations. What to do?</a:t>
            </a:r>
          </a:p>
        </p:txBody>
      </p:sp>
      <p:sp>
        <p:nvSpPr>
          <p:cNvPr id="2253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5FD57C0-BA92-4FE9-994D-B579CF094C8A}" type="slidenum">
              <a:rPr lang="en-US">
                <a:cs typeface="Arial" charset="0"/>
              </a:rPr>
              <a:pPr fontAlgn="base">
                <a:spcBef>
                  <a:spcPct val="0"/>
                </a:spcBef>
                <a:spcAft>
                  <a:spcPct val="0"/>
                </a:spcAft>
              </a:pPr>
              <a:t>12</a:t>
            </a:fld>
            <a:endParaRPr lang="en-US" dirty="0">
              <a:cs typeface="Arial" charset="0"/>
            </a:endParaRPr>
          </a:p>
        </p:txBody>
      </p:sp>
    </p:spTree>
    <p:extLst>
      <p:ext uri="{BB962C8B-B14F-4D97-AF65-F5344CB8AC3E}">
        <p14:creationId xmlns:p14="http://schemas.microsoft.com/office/powerpoint/2010/main" xmlns="" val="2976132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noFill/>
          <a:ln>
            <a:solidFill>
              <a:srgbClr val="000000"/>
            </a:solidFill>
            <a:miter lim="800000"/>
            <a:headEnd/>
            <a:tailEnd/>
          </a:ln>
        </p:spPr>
      </p:sp>
      <p:sp>
        <p:nvSpPr>
          <p:cNvPr id="24578"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a:spcBef>
                <a:spcPct val="0"/>
              </a:spcBef>
              <a:buFontTx/>
              <a:buChar char="•"/>
            </a:pPr>
            <a:r>
              <a:rPr lang="en-US" dirty="0" smtClean="0"/>
              <a:t>“Nine women cannot make a baby in one month.”</a:t>
            </a:r>
          </a:p>
        </p:txBody>
      </p:sp>
      <p:sp>
        <p:nvSpPr>
          <p:cNvPr id="2457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1379194-48F7-46A3-A568-844C1E36249E}" type="slidenum">
              <a:rPr lang="en-US">
                <a:cs typeface="Arial" charset="0"/>
              </a:rPr>
              <a:pPr fontAlgn="base">
                <a:spcBef>
                  <a:spcPct val="0"/>
                </a:spcBef>
                <a:spcAft>
                  <a:spcPct val="0"/>
                </a:spcAft>
              </a:pPr>
              <a:t>13</a:t>
            </a:fld>
            <a:endParaRPr lang="en-US" dirty="0">
              <a:cs typeface="Arial" charset="0"/>
            </a:endParaRPr>
          </a:p>
        </p:txBody>
      </p:sp>
    </p:spTree>
    <p:extLst>
      <p:ext uri="{BB962C8B-B14F-4D97-AF65-F5344CB8AC3E}">
        <p14:creationId xmlns:p14="http://schemas.microsoft.com/office/powerpoint/2010/main" xmlns="" val="14573557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baseline="0" dirty="0" smtClean="0">
                <a:solidFill>
                  <a:schemeClr val="tx1"/>
                </a:solidFill>
                <a:latin typeface="Arial" panose="020B0604020202020204" pitchFamily="34" charset="0"/>
                <a:ea typeface="+mn-ea"/>
                <a:cs typeface="+mn-cs"/>
              </a:rPr>
              <a:t>SDLC </a:t>
            </a:r>
            <a:r>
              <a:rPr lang="en-US" sz="1200" b="0" i="0" u="none" strike="noStrike" kern="1200" baseline="0" dirty="0" smtClean="0">
                <a:solidFill>
                  <a:schemeClr val="tx1"/>
                </a:solidFill>
                <a:latin typeface="Arial" panose="020B0604020202020204" pitchFamily="34" charset="0"/>
                <a:ea typeface="+mn-ea"/>
                <a:cs typeface="+mn-cs"/>
              </a:rPr>
              <a:t>is the traditional process used to develop information systems and applications. The IT industry developed the SDLC in the “school of hard knocks.” Many early projects met with disaster, and companies and systems developers sifted through the ashes of those disasters to determine what went wrong.</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Arial" panose="020B0604020202020204" pitchFamily="34" charset="0"/>
                <a:ea typeface="+mn-ea"/>
                <a:cs typeface="+mn-cs"/>
              </a:rPr>
              <a:t>Different authors and organizations package the tasks into different numbers of phases, such as 5, 7, or 8. Here is a 5-phase SDLC.</a:t>
            </a:r>
          </a:p>
          <a:p>
            <a:endParaRPr lang="en-US" dirty="0"/>
          </a:p>
        </p:txBody>
      </p:sp>
      <p:sp>
        <p:nvSpPr>
          <p:cNvPr id="4" name="Slide Number Placeholder 3"/>
          <p:cNvSpPr>
            <a:spLocks noGrp="1"/>
          </p:cNvSpPr>
          <p:nvPr>
            <p:ph type="sldNum" sz="quarter" idx="10"/>
          </p:nvPr>
        </p:nvSpPr>
        <p:spPr/>
        <p:txBody>
          <a:bodyPr/>
          <a:lstStyle/>
          <a:p>
            <a:fld id="{2813996D-70DC-4BB6-8337-E8E798016A1F}" type="slidenum">
              <a:rPr lang="en-US" smtClean="0"/>
              <a:pPr/>
              <a:t>15</a:t>
            </a:fld>
            <a:endParaRPr lang="en-US" dirty="0"/>
          </a:p>
        </p:txBody>
      </p:sp>
    </p:spTree>
    <p:extLst>
      <p:ext uri="{BB962C8B-B14F-4D97-AF65-F5344CB8AC3E}">
        <p14:creationId xmlns:p14="http://schemas.microsoft.com/office/powerpoint/2010/main" xmlns="" val="3868098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In the </a:t>
            </a:r>
            <a:r>
              <a:rPr lang="en-US" smtClean="0"/>
              <a:t>Waterfall</a:t>
            </a:r>
            <a:r>
              <a:rPr lang="en-US" baseline="0" smtClean="0"/>
              <a:t> method</a:t>
            </a:r>
            <a:r>
              <a:rPr lang="en-US" baseline="0" dirty="0" smtClean="0"/>
              <a:t>, once you leave a phase you don’t go back. You must keep flowing downstream.</a:t>
            </a:r>
            <a:endParaRPr lang="en-US" dirty="0"/>
          </a:p>
        </p:txBody>
      </p:sp>
      <p:sp>
        <p:nvSpPr>
          <p:cNvPr id="4" name="Slide Number Placeholder 3"/>
          <p:cNvSpPr>
            <a:spLocks noGrp="1"/>
          </p:cNvSpPr>
          <p:nvPr>
            <p:ph type="sldNum" sz="quarter" idx="10"/>
          </p:nvPr>
        </p:nvSpPr>
        <p:spPr/>
        <p:txBody>
          <a:bodyPr/>
          <a:lstStyle/>
          <a:p>
            <a:fld id="{8B4CDC82-E400-4D1C-B01F-6541833047F7}" type="slidenum">
              <a:rPr lang="en-US" smtClean="0"/>
              <a:pPr/>
              <a:t>16</a:t>
            </a:fld>
            <a:endParaRPr lang="en-US" dirty="0"/>
          </a:p>
        </p:txBody>
      </p:sp>
    </p:spTree>
    <p:extLst>
      <p:ext uri="{BB962C8B-B14F-4D97-AF65-F5344CB8AC3E}">
        <p14:creationId xmlns:p14="http://schemas.microsoft.com/office/powerpoint/2010/main" xmlns="" val="2914880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bwMode="auto">
          <a:noFill/>
          <a:ln>
            <a:solidFill>
              <a:srgbClr val="000000"/>
            </a:solidFill>
            <a:miter lim="800000"/>
            <a:headEnd/>
            <a:tailEnd/>
          </a:ln>
        </p:spPr>
      </p:sp>
      <p:sp>
        <p:nvSpPr>
          <p:cNvPr id="31746"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a:spcBef>
                <a:spcPct val="0"/>
              </a:spcBef>
              <a:buFontTx/>
              <a:buChar char="•"/>
            </a:pPr>
            <a:r>
              <a:rPr lang="en-US" sz="1200" dirty="0" smtClean="0"/>
              <a:t>At the start, cost and schedule feasibility are only an approximation or back-of-the-envelope analysis. </a:t>
            </a:r>
          </a:p>
          <a:p>
            <a:pPr marL="171450" indent="-171450">
              <a:spcBef>
                <a:spcPct val="0"/>
              </a:spcBef>
              <a:buFontTx/>
              <a:buChar char="•"/>
            </a:pPr>
            <a:r>
              <a:rPr lang="en-US" sz="1200" dirty="0" smtClean="0"/>
              <a:t>Eliminate any obviously infeasible ideas as soon as possible.</a:t>
            </a:r>
          </a:p>
          <a:p>
            <a:pPr marL="171450" indent="-171450">
              <a:buFont typeface="Arial" panose="020B0604020202020204" pitchFamily="34" charset="0"/>
              <a:buChar char="•"/>
            </a:pPr>
            <a:r>
              <a:rPr lang="en-US" sz="1400" b="0" i="0" u="none" strike="noStrike" kern="1200" baseline="0" dirty="0" smtClean="0">
                <a:solidFill>
                  <a:schemeClr val="tx1"/>
                </a:solidFill>
                <a:latin typeface="Arial" panose="020B0604020202020204" pitchFamily="34" charset="0"/>
                <a:ea typeface="+mn-ea"/>
                <a:cs typeface="+mn-cs"/>
              </a:rPr>
              <a:t>The scope might be defined by specifying the users, or the business processes, or the plants, offices, and factories that will be involved.</a:t>
            </a:r>
            <a:endParaRPr lang="en-US" sz="1200" dirty="0" smtClean="0"/>
          </a:p>
          <a:p>
            <a:pPr>
              <a:spcBef>
                <a:spcPct val="0"/>
              </a:spcBef>
            </a:pPr>
            <a:endParaRPr lang="en-US" dirty="0" smtClean="0"/>
          </a:p>
          <a:p>
            <a:pPr>
              <a:spcBef>
                <a:spcPct val="0"/>
              </a:spcBef>
            </a:pPr>
            <a:r>
              <a:rPr lang="en-US" dirty="0" smtClean="0"/>
              <a:t>Feasibility has four dimensions: Cost, schedule, technical, organizational.</a:t>
            </a:r>
          </a:p>
          <a:p>
            <a:pPr marL="457200" lvl="1" indent="-228600">
              <a:spcBef>
                <a:spcPct val="0"/>
              </a:spcBef>
              <a:buFont typeface="Calibri" pitchFamily="34" charset="0"/>
              <a:buAutoNum type="arabicPeriod"/>
            </a:pPr>
            <a:r>
              <a:rPr lang="en-US" dirty="0" smtClean="0"/>
              <a:t>Cost feasibility depends on the scope of project.</a:t>
            </a:r>
          </a:p>
          <a:p>
            <a:pPr marL="457200" lvl="1" indent="-228600">
              <a:spcBef>
                <a:spcPct val="0"/>
              </a:spcBef>
              <a:buFont typeface="Calibri" pitchFamily="34" charset="0"/>
              <a:buAutoNum type="arabicPeriod"/>
            </a:pPr>
            <a:r>
              <a:rPr lang="en-US" dirty="0" smtClean="0"/>
              <a:t>Schedule feasibility difficult to determine because hard to estimate time it will take to build a system.</a:t>
            </a:r>
          </a:p>
          <a:p>
            <a:pPr marL="457200" lvl="1" indent="-228600">
              <a:spcBef>
                <a:spcPct val="0"/>
              </a:spcBef>
              <a:buFont typeface="Calibri" pitchFamily="34" charset="0"/>
              <a:buAutoNum type="arabicPeriod"/>
            </a:pPr>
            <a:r>
              <a:rPr lang="en-US" dirty="0" smtClean="0"/>
              <a:t>Technical feasibility refers to whether existing information technology ca</a:t>
            </a:r>
            <a:r>
              <a:rPr lang="en-US" baseline="0" dirty="0" smtClean="0"/>
              <a:t>n</a:t>
            </a:r>
            <a:r>
              <a:rPr lang="en-US" dirty="0" smtClean="0"/>
              <a:t> meet needs of new system.</a:t>
            </a:r>
          </a:p>
          <a:p>
            <a:pPr marL="457200" lvl="1" indent="-228600">
              <a:spcBef>
                <a:spcPct val="0"/>
              </a:spcBef>
              <a:buFont typeface="Calibri" pitchFamily="34" charset="0"/>
              <a:buAutoNum type="arabicPeriod"/>
            </a:pPr>
            <a:r>
              <a:rPr lang="en-US" dirty="0" smtClean="0"/>
              <a:t>Organizational feasibility concerns whether new system fits organization’s customs, culture, charter, or legal requirements.</a:t>
            </a:r>
          </a:p>
        </p:txBody>
      </p:sp>
      <p:sp>
        <p:nvSpPr>
          <p:cNvPr id="3174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FD5A58F-4A44-4C81-8FD7-E9590FF0CF72}" type="slidenum">
              <a:rPr lang="en-US">
                <a:cs typeface="Arial" charset="0"/>
              </a:rPr>
              <a:pPr fontAlgn="base">
                <a:spcBef>
                  <a:spcPct val="0"/>
                </a:spcBef>
                <a:spcAft>
                  <a:spcPct val="0"/>
                </a:spcAft>
              </a:pPr>
              <a:t>19</a:t>
            </a:fld>
            <a:endParaRPr lang="en-US" dirty="0">
              <a:cs typeface="Arial" charset="0"/>
            </a:endParaRPr>
          </a:p>
        </p:txBody>
      </p:sp>
    </p:spTree>
    <p:extLst>
      <p:ext uri="{BB962C8B-B14F-4D97-AF65-F5344CB8AC3E}">
        <p14:creationId xmlns:p14="http://schemas.microsoft.com/office/powerpoint/2010/main" xmlns="" val="40304440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noFill/>
          <a:ln>
            <a:solidFill>
              <a:srgbClr val="000000"/>
            </a:solidFill>
            <a:miter lim="800000"/>
            <a:headEnd/>
            <a:tailEnd/>
          </a:ln>
        </p:spPr>
      </p:sp>
      <p:sp>
        <p:nvSpPr>
          <p:cNvPr id="33794"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a:spcBef>
                <a:spcPct val="0"/>
              </a:spcBef>
              <a:buFontTx/>
              <a:buChar char="•"/>
            </a:pPr>
            <a:r>
              <a:rPr lang="en-US" dirty="0" smtClean="0"/>
              <a:t>Normally, consists of both IS professionals and user representatives. Project manager and IS professionals can be in-house personnel or outside contractors.</a:t>
            </a:r>
          </a:p>
          <a:p>
            <a:pPr marL="171450" indent="-171450">
              <a:spcBef>
                <a:spcPct val="0"/>
              </a:spcBef>
              <a:buFontTx/>
              <a:buChar char="•"/>
            </a:pPr>
            <a:r>
              <a:rPr lang="en-US" b="1" dirty="0" smtClean="0"/>
              <a:t>Business analysts </a:t>
            </a:r>
            <a:r>
              <a:rPr lang="en-US" dirty="0" smtClean="0"/>
              <a:t>specialize in understanding business needs, strategies, and goals and helping businesses implement systems to accomplish competitive strategies. </a:t>
            </a:r>
          </a:p>
          <a:p>
            <a:pPr marL="171450" indent="-171450">
              <a:spcBef>
                <a:spcPct val="0"/>
              </a:spcBef>
              <a:buFontTx/>
              <a:buChar char="•"/>
            </a:pPr>
            <a:r>
              <a:rPr lang="en-US" b="1" dirty="0" smtClean="0"/>
              <a:t>Systems analysts </a:t>
            </a:r>
            <a:r>
              <a:rPr lang="en-US" dirty="0" smtClean="0"/>
              <a:t>are IT professionals who understand both business and technology.</a:t>
            </a:r>
          </a:p>
        </p:txBody>
      </p:sp>
      <p:sp>
        <p:nvSpPr>
          <p:cNvPr id="3379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3B2A31D-38A9-4A7E-9812-AAC6709768D9}" type="slidenum">
              <a:rPr lang="en-US">
                <a:cs typeface="Arial" charset="0"/>
              </a:rPr>
              <a:pPr fontAlgn="base">
                <a:spcBef>
                  <a:spcPct val="0"/>
                </a:spcBef>
                <a:spcAft>
                  <a:spcPct val="0"/>
                </a:spcAft>
              </a:pPr>
              <a:t>20</a:t>
            </a:fld>
            <a:endParaRPr lang="en-US" dirty="0">
              <a:cs typeface="Arial" charset="0"/>
            </a:endParaRPr>
          </a:p>
        </p:txBody>
      </p:sp>
    </p:spTree>
    <p:extLst>
      <p:ext uri="{BB962C8B-B14F-4D97-AF65-F5344CB8AC3E}">
        <p14:creationId xmlns:p14="http://schemas.microsoft.com/office/powerpoint/2010/main" xmlns="" val="38395124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bwMode="auto">
          <a:noFill/>
          <a:ln>
            <a:solidFill>
              <a:srgbClr val="000000"/>
            </a:solidFill>
            <a:miter lim="800000"/>
            <a:headEnd/>
            <a:tailEnd/>
          </a:ln>
        </p:spPr>
      </p:sp>
      <p:sp>
        <p:nvSpPr>
          <p:cNvPr id="35842"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a:spcBef>
                <a:spcPct val="0"/>
              </a:spcBef>
              <a:buFontTx/>
              <a:buChar char="•"/>
            </a:pPr>
            <a:r>
              <a:rPr lang="en-US" dirty="0" smtClean="0"/>
              <a:t>First major task for project team is to plan project. Members of project team specify tasks to be accomplished, assign personnel, determine task dependencies, and set schedules.</a:t>
            </a:r>
          </a:p>
        </p:txBody>
      </p:sp>
      <p:sp>
        <p:nvSpPr>
          <p:cNvPr id="3584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1A450FC-99FD-452F-987D-BAD39721CB07}" type="slidenum">
              <a:rPr lang="en-US">
                <a:cs typeface="Arial" charset="0"/>
              </a:rPr>
              <a:pPr fontAlgn="base">
                <a:spcBef>
                  <a:spcPct val="0"/>
                </a:spcBef>
                <a:spcAft>
                  <a:spcPct val="0"/>
                </a:spcAft>
              </a:pPr>
              <a:t>21</a:t>
            </a:fld>
            <a:endParaRPr lang="en-US" dirty="0">
              <a:cs typeface="Arial" charset="0"/>
            </a:endParaRPr>
          </a:p>
        </p:txBody>
      </p:sp>
    </p:spTree>
    <p:extLst>
      <p:ext uri="{BB962C8B-B14F-4D97-AF65-F5344CB8AC3E}">
        <p14:creationId xmlns:p14="http://schemas.microsoft.com/office/powerpoint/2010/main" xmlns="" val="31006783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noFill/>
          <a:ln>
            <a:solidFill>
              <a:srgbClr val="000000"/>
            </a:solidFill>
            <a:miter lim="800000"/>
            <a:headEnd/>
            <a:tailEnd/>
          </a:ln>
        </p:spPr>
      </p:sp>
      <p:sp>
        <p:nvSpPr>
          <p:cNvPr id="40962"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a:spcBef>
                <a:spcPct val="0"/>
              </a:spcBef>
              <a:buFontTx/>
              <a:buChar char="•"/>
            </a:pPr>
            <a:r>
              <a:rPr lang="en-US" dirty="0" smtClean="0"/>
              <a:t>Most important phase in the systems development process. If requirements are wrong, the system will be wrong. If requirements are determined completely and correctly, then design and implementation will be easier and more likely to result in success.</a:t>
            </a:r>
          </a:p>
          <a:p>
            <a:pPr marL="171450" indent="-171450">
              <a:spcBef>
                <a:spcPct val="0"/>
              </a:spcBef>
              <a:buFontTx/>
              <a:buChar char="•"/>
            </a:pPr>
            <a:endParaRPr lang="en-US" dirty="0" smtClean="0"/>
          </a:p>
        </p:txBody>
      </p:sp>
      <p:sp>
        <p:nvSpPr>
          <p:cNvPr id="4096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2385536-E4CC-420F-AA02-FE4504418764}" type="slidenum">
              <a:rPr lang="en-US">
                <a:cs typeface="Arial" charset="0"/>
              </a:rPr>
              <a:pPr fontAlgn="base">
                <a:spcBef>
                  <a:spcPct val="0"/>
                </a:spcBef>
                <a:spcAft>
                  <a:spcPct val="0"/>
                </a:spcAft>
              </a:pPr>
              <a:t>22</a:t>
            </a:fld>
            <a:endParaRPr lang="en-US" dirty="0">
              <a:cs typeface="Arial" charset="0"/>
            </a:endParaRPr>
          </a:p>
        </p:txBody>
      </p:sp>
    </p:spTree>
    <p:extLst>
      <p:ext uri="{BB962C8B-B14F-4D97-AF65-F5344CB8AC3E}">
        <p14:creationId xmlns:p14="http://schemas.microsoft.com/office/powerpoint/2010/main" xmlns="" val="42313754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In-class</a:t>
            </a:r>
            <a:r>
              <a:rPr lang="en-US" baseline="0" dirty="0" smtClean="0"/>
              <a:t> exercise.</a:t>
            </a:r>
            <a:endParaRPr lang="en-US" dirty="0"/>
          </a:p>
        </p:txBody>
      </p:sp>
      <p:sp>
        <p:nvSpPr>
          <p:cNvPr id="4" name="Slide Number Placeholder 3"/>
          <p:cNvSpPr>
            <a:spLocks noGrp="1"/>
          </p:cNvSpPr>
          <p:nvPr>
            <p:ph type="sldNum" sz="quarter" idx="10"/>
          </p:nvPr>
        </p:nvSpPr>
        <p:spPr/>
        <p:txBody>
          <a:bodyPr/>
          <a:lstStyle/>
          <a:p>
            <a:fld id="{8B4CDC82-E400-4D1C-B01F-6541833047F7}" type="slidenum">
              <a:rPr lang="en-US" smtClean="0"/>
              <a:pPr/>
              <a:t>23</a:t>
            </a:fld>
            <a:endParaRPr lang="en-US" dirty="0"/>
          </a:p>
        </p:txBody>
      </p:sp>
    </p:spTree>
    <p:extLst>
      <p:ext uri="{BB962C8B-B14F-4D97-AF65-F5344CB8AC3E}">
        <p14:creationId xmlns:p14="http://schemas.microsoft.com/office/powerpoint/2010/main" xmlns="" val="41219348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p:spPr>
      </p:sp>
      <p:sp>
        <p:nvSpPr>
          <p:cNvPr id="46082"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a:spcBef>
                <a:spcPct val="0"/>
              </a:spcBef>
              <a:buFontTx/>
              <a:buChar char="•"/>
            </a:pPr>
            <a:r>
              <a:rPr lang="en-US" dirty="0" smtClean="0"/>
              <a:t>Team designs each component by developing alternatives, evaluating each alternative against requirements, and selecting among those alternatives. </a:t>
            </a:r>
          </a:p>
          <a:p>
            <a:pPr marL="171450" indent="-171450">
              <a:spcBef>
                <a:spcPct val="0"/>
              </a:spcBef>
              <a:buFontTx/>
              <a:buChar char="•"/>
            </a:pPr>
            <a:r>
              <a:rPr lang="en-US" dirty="0" smtClean="0"/>
              <a:t>Accurate requirements are critical; if they are incomplete or wrong, then they will be poor guides for evaluation.</a:t>
            </a:r>
          </a:p>
        </p:txBody>
      </p:sp>
      <p:sp>
        <p:nvSpPr>
          <p:cNvPr id="4608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70B0055-F89E-418C-AE17-382878EC195C}" type="slidenum">
              <a:rPr lang="en-US">
                <a:cs typeface="Arial" charset="0"/>
              </a:rPr>
              <a:pPr fontAlgn="base">
                <a:spcBef>
                  <a:spcPct val="0"/>
                </a:spcBef>
                <a:spcAft>
                  <a:spcPct val="0"/>
                </a:spcAft>
              </a:pPr>
              <a:t>25</a:t>
            </a:fld>
            <a:endParaRPr lang="en-US" dirty="0">
              <a:cs typeface="Arial" charset="0"/>
            </a:endParaRPr>
          </a:p>
        </p:txBody>
      </p:sp>
    </p:spTree>
    <p:extLst>
      <p:ext uri="{BB962C8B-B14F-4D97-AF65-F5344CB8AC3E}">
        <p14:creationId xmlns:p14="http://schemas.microsoft.com/office/powerpoint/2010/main" xmlns="" val="1165175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lide Image Placeholder 1"/>
          <p:cNvSpPr>
            <a:spLocks noGrp="1" noRot="1" noChangeAspect="1"/>
          </p:cNvSpPr>
          <p:nvPr>
            <p:ph type="sldImg"/>
          </p:nvPr>
        </p:nvSpPr>
        <p:spPr bwMode="auto">
          <a:noFill/>
          <a:ln>
            <a:solidFill>
              <a:srgbClr val="000000"/>
            </a:solidFill>
            <a:miter lim="800000"/>
            <a:headEnd/>
            <a:tailEnd/>
          </a:ln>
        </p:spPr>
      </p:sp>
      <p:sp>
        <p:nvSpPr>
          <p:cNvPr id="921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latin typeface="Arial" panose="020B0604020202020204" pitchFamily="34" charset="0"/>
                <a:cs typeface="Arial" panose="020B0604020202020204" pitchFamily="34" charset="0"/>
              </a:rPr>
              <a:t>GOALS</a:t>
            </a:r>
          </a:p>
          <a:p>
            <a:r>
              <a:rPr lang="en-US" sz="1200" kern="1200" dirty="0" smtClean="0">
                <a:solidFill>
                  <a:schemeClr val="tx1"/>
                </a:solidFill>
                <a:effectLst/>
                <a:latin typeface="Arial" panose="020B0604020202020204" pitchFamily="34" charset="0"/>
                <a:ea typeface="+mn-ea"/>
                <a:cs typeface="Arial" panose="020B0604020202020204" pitchFamily="34" charset="0"/>
              </a:rPr>
              <a:t>Use the PRIDE System to:</a:t>
            </a: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Demonstrate a typical software development meeting in a small startup.</a:t>
            </a: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Show the wide range in development options and costs that can exist.</a:t>
            </a: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Illustrate the use of a prototype for reducing risk.</a:t>
            </a: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Provide a setting for a discussion of scrum.</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921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A825C92-8009-41A0-8C95-F587FA5FF693}" type="slidenum">
              <a:rPr lang="en-US">
                <a:cs typeface="Arial" charset="0"/>
              </a:rPr>
              <a:pPr fontAlgn="base">
                <a:spcBef>
                  <a:spcPct val="0"/>
                </a:spcBef>
                <a:spcAft>
                  <a:spcPct val="0"/>
                </a:spcAft>
              </a:pPr>
              <a:t>2</a:t>
            </a:fld>
            <a:endParaRPr lang="en-US" dirty="0">
              <a:cs typeface="Arial" charset="0"/>
            </a:endParaRPr>
          </a:p>
        </p:txBody>
      </p:sp>
    </p:spTree>
    <p:extLst>
      <p:ext uri="{BB962C8B-B14F-4D97-AF65-F5344CB8AC3E}">
        <p14:creationId xmlns:p14="http://schemas.microsoft.com/office/powerpoint/2010/main" xmlns="" val="10709980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Bef>
                <a:spcPct val="0"/>
              </a:spcBef>
              <a:buFontTx/>
              <a:buChar char="•"/>
            </a:pPr>
            <a:r>
              <a:rPr lang="en-US" dirty="0" smtClean="0"/>
              <a:t>Team determines hardware specifications required for the application.</a:t>
            </a:r>
          </a:p>
          <a:p>
            <a:pPr marL="171450" indent="-171450">
              <a:spcBef>
                <a:spcPct val="0"/>
              </a:spcBef>
              <a:buFontTx/>
              <a:buChar char="•"/>
            </a:pPr>
            <a:r>
              <a:rPr lang="en-US" dirty="0" smtClean="0"/>
              <a:t>Program design depends on the source of the programs. For off-the-shelf software, team must determine candidate products and evaluate them against the requirements. For off-the-shelf with alteration programs, team identifies products to be acquired off-the-shelf, then determines alterations required. For custom-developed programs, team produces design documentation for writing program code.</a:t>
            </a:r>
          </a:p>
          <a:p>
            <a:pPr marL="171450" indent="-171450">
              <a:spcBef>
                <a:spcPct val="0"/>
              </a:spcBef>
              <a:buFontTx/>
              <a:buChar char="•"/>
            </a:pPr>
            <a:r>
              <a:rPr lang="en-US" dirty="0" smtClean="0"/>
              <a:t>The prototype can be useful in this phase also.</a:t>
            </a: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Design involves developing job descriptions for the various roles. These descriptions detail responsibilities, skills needed, training required, and so forth.</a:t>
            </a:r>
            <a:endParaRPr lang="en-US" dirty="0" smtClean="0"/>
          </a:p>
          <a:p>
            <a:endParaRPr lang="en-US" dirty="0"/>
          </a:p>
        </p:txBody>
      </p:sp>
      <p:sp>
        <p:nvSpPr>
          <p:cNvPr id="4" name="Slide Number Placeholder 3"/>
          <p:cNvSpPr>
            <a:spLocks noGrp="1"/>
          </p:cNvSpPr>
          <p:nvPr>
            <p:ph type="sldNum" sz="quarter" idx="10"/>
          </p:nvPr>
        </p:nvSpPr>
        <p:spPr/>
        <p:txBody>
          <a:bodyPr/>
          <a:lstStyle/>
          <a:p>
            <a:fld id="{2813996D-70DC-4BB6-8337-E8E798016A1F}" type="slidenum">
              <a:rPr lang="en-US" smtClean="0"/>
              <a:pPr/>
              <a:t>26</a:t>
            </a:fld>
            <a:endParaRPr lang="en-US" dirty="0"/>
          </a:p>
        </p:txBody>
      </p:sp>
    </p:spTree>
    <p:extLst>
      <p:ext uri="{BB962C8B-B14F-4D97-AF65-F5344CB8AC3E}">
        <p14:creationId xmlns:p14="http://schemas.microsoft.com/office/powerpoint/2010/main" xmlns="" val="31588399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For PRIDE, data will be stored in the cloud and perhaps some application processing done there.</a:t>
            </a:r>
          </a:p>
          <a:p>
            <a:pPr marL="171450" indent="-171450">
              <a:buFont typeface="Arial" panose="020B0604020202020204" pitchFamily="34" charset="0"/>
              <a:buChar char="•"/>
            </a:pPr>
            <a:r>
              <a:rPr lang="en-US" dirty="0" smtClean="0"/>
              <a:t>Hardware design dec</a:t>
            </a:r>
            <a:r>
              <a:rPr lang="en-US" sz="1200" b="0" i="0" u="none" strike="noStrike" kern="1200" baseline="0" dirty="0" smtClean="0">
                <a:solidFill>
                  <a:schemeClr val="tx1"/>
                </a:solidFill>
                <a:latin typeface="Arial" panose="020B0604020202020204" pitchFamily="34" charset="0"/>
                <a:ea typeface="+mn-ea"/>
                <a:cs typeface="+mn-cs"/>
              </a:rPr>
              <a:t>ision involves interaction with software design; if PRIDE uses a thin client application, project can afford to support more devices than creating native applications for iOS, Android, and Windows 8.</a:t>
            </a:r>
            <a:endParaRPr lang="en-US" dirty="0"/>
          </a:p>
        </p:txBody>
      </p:sp>
      <p:sp>
        <p:nvSpPr>
          <p:cNvPr id="4" name="Slide Number Placeholder 3"/>
          <p:cNvSpPr>
            <a:spLocks noGrp="1"/>
          </p:cNvSpPr>
          <p:nvPr>
            <p:ph type="sldNum" sz="quarter" idx="10"/>
          </p:nvPr>
        </p:nvSpPr>
        <p:spPr/>
        <p:txBody>
          <a:bodyPr/>
          <a:lstStyle/>
          <a:p>
            <a:fld id="{4B1EFEF5-D9BE-4C59-9661-F1F01B326C3B}" type="slidenum">
              <a:rPr lang="en-US" smtClean="0"/>
              <a:pPr/>
              <a:t>27</a:t>
            </a:fld>
            <a:endParaRPr lang="en-US" dirty="0"/>
          </a:p>
        </p:txBody>
      </p:sp>
    </p:spTree>
    <p:extLst>
      <p:ext uri="{BB962C8B-B14F-4D97-AF65-F5344CB8AC3E}">
        <p14:creationId xmlns:p14="http://schemas.microsoft.com/office/powerpoint/2010/main" xmlns="" val="16924611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bwMode="auto">
          <a:noFill/>
          <a:ln>
            <a:solidFill>
              <a:srgbClr val="000000"/>
            </a:solidFill>
            <a:miter lim="800000"/>
            <a:headEnd/>
            <a:tailEnd/>
          </a:ln>
        </p:spPr>
      </p:sp>
      <p:sp>
        <p:nvSpPr>
          <p:cNvPr id="31746"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a:spcBef>
                <a:spcPct val="0"/>
              </a:spcBef>
              <a:buFontTx/>
              <a:buChar char="•"/>
            </a:pPr>
            <a:r>
              <a:rPr lang="en-US" dirty="0" smtClean="0"/>
              <a:t>Most important phase in the systems development process. If requirements are wrong, the system will be wrong. If requirements are determined completely and correctly, then design and implementation will be easier and more likely to result in success.</a:t>
            </a:r>
          </a:p>
        </p:txBody>
      </p:sp>
      <p:sp>
        <p:nvSpPr>
          <p:cNvPr id="3174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2C2A233-5313-4A24-98F0-1082E40EAE0B}" type="slidenum">
              <a:rPr lang="en-US">
                <a:cs typeface="Arial" charset="0"/>
              </a:rPr>
              <a:pPr fontAlgn="base">
                <a:spcBef>
                  <a:spcPct val="0"/>
                </a:spcBef>
                <a:spcAft>
                  <a:spcPct val="0"/>
                </a:spcAft>
              </a:pPr>
              <a:t>28</a:t>
            </a:fld>
            <a:endParaRPr lang="en-US" dirty="0">
              <a:cs typeface="Arial" charset="0"/>
            </a:endParaRPr>
          </a:p>
        </p:txBody>
      </p:sp>
    </p:spTree>
    <p:extLst>
      <p:ext uri="{BB962C8B-B14F-4D97-AF65-F5344CB8AC3E}">
        <p14:creationId xmlns:p14="http://schemas.microsoft.com/office/powerpoint/2010/main" xmlns="" val="33009981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1EFEF5-D9BE-4C59-9661-F1F01B326C3B}" type="slidenum">
              <a:rPr lang="en-US" smtClean="0"/>
              <a:pPr/>
              <a:t>29</a:t>
            </a:fld>
            <a:endParaRPr lang="en-US" dirty="0"/>
          </a:p>
        </p:txBody>
      </p:sp>
    </p:spTree>
    <p:extLst>
      <p:ext uri="{BB962C8B-B14F-4D97-AF65-F5344CB8AC3E}">
        <p14:creationId xmlns:p14="http://schemas.microsoft.com/office/powerpoint/2010/main" xmlns="" val="30407335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noFill/>
          <a:ln>
            <a:solidFill>
              <a:srgbClr val="000000"/>
            </a:solidFill>
            <a:miter lim="800000"/>
            <a:headEnd/>
            <a:tailEnd/>
          </a:ln>
        </p:spPr>
      </p:sp>
      <p:sp>
        <p:nvSpPr>
          <p:cNvPr id="50178"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a:spcBef>
                <a:spcPct val="0"/>
              </a:spcBef>
              <a:buFontTx/>
              <a:buChar char="•"/>
            </a:pPr>
            <a:r>
              <a:rPr lang="en-US" dirty="0" smtClean="0"/>
              <a:t>Usually, teams of systems analysts and key users design procedures.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Procedures for both users and operations personnel.</a:t>
            </a:r>
          </a:p>
          <a:p>
            <a:r>
              <a:rPr lang="en-US" sz="1200" b="0" i="0" u="none" strike="noStrike" kern="1200" baseline="0" dirty="0" smtClean="0">
                <a:solidFill>
                  <a:schemeClr val="tx1"/>
                </a:solidFill>
                <a:latin typeface="+mn-lt"/>
                <a:ea typeface="+mn-ea"/>
                <a:cs typeface="+mn-cs"/>
              </a:rPr>
              <a:t>Procedures need to be developed for normal, backup, and failure recovery operations, as summarized in Figure 12-7. procedures for both users and operations personnel. Procedures need to be developed for normal,</a:t>
            </a:r>
          </a:p>
          <a:p>
            <a:r>
              <a:rPr lang="en-US" sz="1200" b="0" i="0" u="none" strike="noStrike" kern="1200" baseline="0" dirty="0" smtClean="0">
                <a:solidFill>
                  <a:schemeClr val="tx1"/>
                </a:solidFill>
                <a:latin typeface="+mn-lt"/>
                <a:ea typeface="+mn-ea"/>
                <a:cs typeface="+mn-cs"/>
              </a:rPr>
              <a:t>backup, and failure recovery operations, as summarized in Figure 12-7. Usually, teams of systems</a:t>
            </a:r>
          </a:p>
          <a:p>
            <a:r>
              <a:rPr lang="en-US" sz="1200" b="0" i="0" u="none" strike="noStrike" kern="1200" baseline="0" dirty="0" smtClean="0">
                <a:solidFill>
                  <a:schemeClr val="tx1"/>
                </a:solidFill>
                <a:latin typeface="+mn-lt"/>
                <a:ea typeface="+mn-ea"/>
                <a:cs typeface="+mn-cs"/>
              </a:rPr>
              <a:t>analysts and key users design the procedures.</a:t>
            </a:r>
            <a:endParaRPr lang="en-US" dirty="0" smtClean="0"/>
          </a:p>
        </p:txBody>
      </p:sp>
      <p:sp>
        <p:nvSpPr>
          <p:cNvPr id="5017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0F84456-3FBB-4B7F-9052-480615865987}" type="slidenum">
              <a:rPr lang="en-US">
                <a:cs typeface="Arial" charset="0"/>
              </a:rPr>
              <a:pPr fontAlgn="base">
                <a:spcBef>
                  <a:spcPct val="0"/>
                </a:spcBef>
                <a:spcAft>
                  <a:spcPct val="0"/>
                </a:spcAft>
              </a:pPr>
              <a:t>31</a:t>
            </a:fld>
            <a:endParaRPr lang="en-US" dirty="0">
              <a:cs typeface="Arial" charset="0"/>
            </a:endParaRPr>
          </a:p>
        </p:txBody>
      </p:sp>
    </p:spTree>
    <p:extLst>
      <p:ext uri="{BB962C8B-B14F-4D97-AF65-F5344CB8AC3E}">
        <p14:creationId xmlns:p14="http://schemas.microsoft.com/office/powerpoint/2010/main" xmlns="" val="11196558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p:cNvSpPr>
          <p:nvPr>
            <p:ph type="sldImg"/>
          </p:nvPr>
        </p:nvSpPr>
        <p:spPr bwMode="auto">
          <a:noFill/>
          <a:ln>
            <a:solidFill>
              <a:srgbClr val="000000"/>
            </a:solidFill>
            <a:miter lim="800000"/>
            <a:headEnd/>
            <a:tailEnd/>
          </a:ln>
        </p:spPr>
      </p:sp>
      <p:sp>
        <p:nvSpPr>
          <p:cNvPr id="53250"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a:spcBef>
                <a:spcPct val="0"/>
              </a:spcBef>
              <a:buFontTx/>
              <a:buChar char="•"/>
            </a:pPr>
            <a:r>
              <a:rPr lang="en-US" dirty="0" smtClean="0"/>
              <a:t>Tasks in this phase are to build, test, and convert users to new system.</a:t>
            </a:r>
          </a:p>
          <a:p>
            <a:pPr marL="171450" indent="-171450">
              <a:buFont typeface="Arial" panose="020B0604020202020204" pitchFamily="34" charset="0"/>
              <a:buChar char="•"/>
            </a:pPr>
            <a:r>
              <a:rPr lang="en-US" sz="1200" b="1" i="0" u="none" strike="noStrike" kern="1200" baseline="0" dirty="0" smtClean="0">
                <a:solidFill>
                  <a:schemeClr val="tx1"/>
                </a:solidFill>
                <a:latin typeface="Arial" panose="020B0604020202020204" pitchFamily="34" charset="0"/>
                <a:ea typeface="+mn-ea"/>
                <a:cs typeface="+mn-cs"/>
              </a:rPr>
              <a:t>Implementation </a:t>
            </a:r>
            <a:r>
              <a:rPr lang="en-US" sz="1200" b="0" i="0" u="none" strike="noStrike" kern="1200" baseline="0" dirty="0" smtClean="0">
                <a:solidFill>
                  <a:schemeClr val="tx1"/>
                </a:solidFill>
                <a:latin typeface="Arial" panose="020B0604020202020204" pitchFamily="34" charset="0"/>
                <a:ea typeface="+mn-ea"/>
                <a:cs typeface="+mn-cs"/>
              </a:rPr>
              <a:t>has two meanings.  It could mean to implement the information systems components only, or it could mean to implement the information system and the business processes that use the system.</a:t>
            </a: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A </a:t>
            </a:r>
            <a:r>
              <a:rPr lang="en-US" sz="1200" b="1" i="0" u="none" strike="noStrike" kern="1200" baseline="0" dirty="0" smtClean="0">
                <a:solidFill>
                  <a:schemeClr val="tx1"/>
                </a:solidFill>
                <a:latin typeface="Arial" panose="020B0604020202020204" pitchFamily="34" charset="0"/>
                <a:ea typeface="+mn-ea"/>
                <a:cs typeface="+mn-cs"/>
              </a:rPr>
              <a:t>test plan</a:t>
            </a:r>
            <a:r>
              <a:rPr lang="en-US" sz="1200" b="0" i="0" u="none" strike="noStrike" kern="1200" baseline="0" dirty="0" smtClean="0">
                <a:solidFill>
                  <a:schemeClr val="tx1"/>
                </a:solidFill>
                <a:latin typeface="Arial" panose="020B0604020202020204" pitchFamily="34" charset="0"/>
                <a:ea typeface="+mn-ea"/>
                <a:cs typeface="+mn-cs"/>
              </a:rPr>
              <a:t>, which is a formal description of the system’s response to use and misuse scenarios, is written. Professional test engineers, called product quality assurance (PQA) test engineers, are hired for this task. Teams of these engineers are augmented by users as well.</a:t>
            </a:r>
            <a:endParaRPr lang="en-US" sz="1000" dirty="0" smtClean="0"/>
          </a:p>
        </p:txBody>
      </p:sp>
      <p:sp>
        <p:nvSpPr>
          <p:cNvPr id="5325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1BB913E-BC32-4DC2-8244-47547D8B39C7}" type="slidenum">
              <a:rPr lang="en-US">
                <a:cs typeface="Arial" charset="0"/>
              </a:rPr>
              <a:pPr fontAlgn="base">
                <a:spcBef>
                  <a:spcPct val="0"/>
                </a:spcBef>
                <a:spcAft>
                  <a:spcPct val="0"/>
                </a:spcAft>
              </a:pPr>
              <a:t>33</a:t>
            </a:fld>
            <a:endParaRPr lang="en-US" dirty="0">
              <a:cs typeface="Arial" charset="0"/>
            </a:endParaRPr>
          </a:p>
        </p:txBody>
      </p:sp>
    </p:spTree>
    <p:extLst>
      <p:ext uri="{BB962C8B-B14F-4D97-AF65-F5344CB8AC3E}">
        <p14:creationId xmlns:p14="http://schemas.microsoft.com/office/powerpoint/2010/main" xmlns="" val="1895476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 </a:t>
            </a:r>
            <a:r>
              <a:rPr lang="en-US" sz="1200" b="1" i="0" u="none" strike="noStrike" kern="1200" baseline="0" dirty="0" smtClean="0">
                <a:solidFill>
                  <a:schemeClr val="tx1"/>
                </a:solidFill>
                <a:latin typeface="+mn-lt"/>
                <a:ea typeface="+mn-ea"/>
                <a:cs typeface="+mn-cs"/>
              </a:rPr>
              <a:t>test plan </a:t>
            </a:r>
            <a:r>
              <a:rPr lang="en-US" sz="1200" b="0" i="0" u="none" strike="noStrike" kern="1200" baseline="0" dirty="0" smtClean="0">
                <a:solidFill>
                  <a:schemeClr val="tx1"/>
                </a:solidFill>
                <a:latin typeface="+mn-lt"/>
                <a:ea typeface="+mn-ea"/>
                <a:cs typeface="+mn-cs"/>
              </a:rPr>
              <a:t>consists of sequences of actions that users will take when using the new system. Test plans include not only the normal actions that users will take, but also incorrect actions. A comprehensive test plan should cause every line of program code to be executed.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Test plan should cause every error message to be displayed. Testing, retesting, and re-retesting consume huge amounts of labor. Often, developers can reduce the labor cost of testing by writing programs that invoke system features automatically.</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PQA personnel usually construct the test plan with the advice and assistance of users. PQA test engineers perform testing, and supervise user test activity. Many PQA professionals are programmers who write automated test programs.</a:t>
            </a:r>
            <a:endParaRPr lang="en-US" dirty="0"/>
          </a:p>
        </p:txBody>
      </p:sp>
      <p:sp>
        <p:nvSpPr>
          <p:cNvPr id="4" name="Slide Number Placeholder 3"/>
          <p:cNvSpPr>
            <a:spLocks noGrp="1"/>
          </p:cNvSpPr>
          <p:nvPr>
            <p:ph type="sldNum" sz="quarter" idx="10"/>
          </p:nvPr>
        </p:nvSpPr>
        <p:spPr/>
        <p:txBody>
          <a:bodyPr/>
          <a:lstStyle/>
          <a:p>
            <a:fld id="{2813996D-70DC-4BB6-8337-E8E798016A1F}" type="slidenum">
              <a:rPr lang="en-US" smtClean="0"/>
              <a:pPr/>
              <a:t>34</a:t>
            </a:fld>
            <a:endParaRPr lang="en-US" dirty="0"/>
          </a:p>
        </p:txBody>
      </p:sp>
    </p:spTree>
    <p:extLst>
      <p:ext uri="{BB962C8B-B14F-4D97-AF65-F5344CB8AC3E}">
        <p14:creationId xmlns:p14="http://schemas.microsoft.com/office/powerpoint/2010/main" xmlns="" val="3129644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noFill/>
          <a:ln>
            <a:solidFill>
              <a:srgbClr val="000000"/>
            </a:solidFill>
            <a:miter lim="800000"/>
            <a:headEnd/>
            <a:tailEnd/>
          </a:ln>
        </p:spPr>
      </p:sp>
      <p:sp>
        <p:nvSpPr>
          <p:cNvPr id="56322"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a:spcBef>
                <a:spcPct val="0"/>
              </a:spcBef>
              <a:buFontTx/>
              <a:buChar char="•"/>
            </a:pPr>
            <a:r>
              <a:rPr lang="en-US" dirty="0" smtClean="0"/>
              <a:t>IS professionals recommend any of first three, depending on circumstances. Avoid the plunge</a:t>
            </a:r>
            <a:r>
              <a:rPr lang="en-US" baseline="0" dirty="0" smtClean="0"/>
              <a:t>, if possible.</a:t>
            </a:r>
            <a:endParaRPr lang="en-US" dirty="0" smtClean="0"/>
          </a:p>
        </p:txBody>
      </p:sp>
      <p:sp>
        <p:nvSpPr>
          <p:cNvPr id="5632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486F3AE-715A-4F3E-814D-6798F314E6C1}" type="slidenum">
              <a:rPr lang="en-US">
                <a:cs typeface="Arial" charset="0"/>
              </a:rPr>
              <a:pPr fontAlgn="base">
                <a:spcBef>
                  <a:spcPct val="0"/>
                </a:spcBef>
                <a:spcAft>
                  <a:spcPct val="0"/>
                </a:spcAft>
              </a:pPr>
              <a:t>35</a:t>
            </a:fld>
            <a:endParaRPr lang="en-US" dirty="0">
              <a:cs typeface="Arial" charset="0"/>
            </a:endParaRPr>
          </a:p>
        </p:txBody>
      </p:sp>
    </p:spTree>
    <p:extLst>
      <p:ext uri="{BB962C8B-B14F-4D97-AF65-F5344CB8AC3E}">
        <p14:creationId xmlns:p14="http://schemas.microsoft.com/office/powerpoint/2010/main" xmlns="" val="38276897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bwMode="auto">
          <a:noFill/>
          <a:ln>
            <a:solidFill>
              <a:srgbClr val="000000"/>
            </a:solidFill>
            <a:miter lim="800000"/>
            <a:headEnd/>
            <a:tailEnd/>
          </a:ln>
        </p:spPr>
      </p:sp>
      <p:sp>
        <p:nvSpPr>
          <p:cNvPr id="58370" name="Notes Placeholder 2"/>
          <p:cNvSpPr>
            <a:spLocks noGrp="1"/>
          </p:cNvSpPr>
          <p:nvPr>
            <p:ph type="body" idx="1"/>
          </p:nvPr>
        </p:nvSpPr>
        <p:spPr bwMode="auto">
          <a:noFill/>
        </p:spPr>
        <p:txBody>
          <a:bodyPr wrap="square" numCol="1" anchor="t" anchorCtr="0" compatLnSpc="1">
            <a:prstTxWarp prst="textNoShape">
              <a:avLst/>
            </a:prstTxWarp>
          </a:bodyPr>
          <a:lstStyle/>
          <a:p>
            <a:pPr marL="171450" marR="0" indent="-171450" algn="l" defTabSz="914400" rtl="0" eaLnBrk="1" fontAlgn="auto" latinLnBrk="0" hangingPunct="1">
              <a:lnSpc>
                <a:spcPct val="100000"/>
              </a:lnSpc>
              <a:spcBef>
                <a:spcPct val="0"/>
              </a:spcBef>
              <a:spcAft>
                <a:spcPts val="0"/>
              </a:spcAft>
              <a:buClrTx/>
              <a:buSzTx/>
              <a:buFontTx/>
              <a:buChar char="•"/>
              <a:tabLst/>
              <a:defRPr/>
            </a:pPr>
            <a:r>
              <a:rPr lang="en-US" dirty="0" smtClean="0"/>
              <a:t>This table summarizes the tasks for five IS components during the design and implementation phases. </a:t>
            </a:r>
          </a:p>
        </p:txBody>
      </p:sp>
      <p:sp>
        <p:nvSpPr>
          <p:cNvPr id="5837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AB2186A-D166-476A-BAEE-14B604959E18}" type="slidenum">
              <a:rPr lang="en-US">
                <a:cs typeface="Arial" charset="0"/>
              </a:rPr>
              <a:pPr fontAlgn="base">
                <a:spcBef>
                  <a:spcPct val="0"/>
                </a:spcBef>
                <a:spcAft>
                  <a:spcPct val="0"/>
                </a:spcAft>
              </a:pPr>
              <a:t>36</a:t>
            </a:fld>
            <a:endParaRPr lang="en-US" dirty="0">
              <a:cs typeface="Arial" charset="0"/>
            </a:endParaRPr>
          </a:p>
        </p:txBody>
      </p:sp>
    </p:spTree>
    <p:extLst>
      <p:ext uri="{BB962C8B-B14F-4D97-AF65-F5344CB8AC3E}">
        <p14:creationId xmlns:p14="http://schemas.microsoft.com/office/powerpoint/2010/main" xmlns="" val="33123244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bwMode="auto">
          <a:noFill/>
          <a:ln>
            <a:solidFill>
              <a:srgbClr val="000000"/>
            </a:solidFill>
            <a:miter lim="800000"/>
            <a:headEnd/>
            <a:tailEnd/>
          </a:ln>
        </p:spPr>
      </p:sp>
      <p:sp>
        <p:nvSpPr>
          <p:cNvPr id="60418"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a:spcBef>
                <a:spcPct val="0"/>
              </a:spcBef>
              <a:buFontTx/>
              <a:buChar char="•"/>
            </a:pPr>
            <a:r>
              <a:rPr lang="en-US" dirty="0" smtClean="0"/>
              <a:t>Maintenance a misnomer; work done during this phase is either to fix system so that it works correctly or to adapt it to changes in requirements.</a:t>
            </a:r>
          </a:p>
          <a:p>
            <a:pPr marL="171450" indent="-171450">
              <a:spcBef>
                <a:spcPct val="0"/>
              </a:spcBef>
              <a:buFontTx/>
              <a:buChar char="•"/>
            </a:pPr>
            <a:r>
              <a:rPr lang="en-US" dirty="0" smtClean="0"/>
              <a:t>Need to have a means for tracking both failures and requests for enhancements to meet new</a:t>
            </a:r>
            <a:r>
              <a:rPr lang="en-US" baseline="0" dirty="0" smtClean="0"/>
              <a:t> </a:t>
            </a:r>
            <a:r>
              <a:rPr lang="en-US" dirty="0" smtClean="0"/>
              <a:t>requirements.</a:t>
            </a:r>
          </a:p>
          <a:p>
            <a:pPr marL="171450" indent="-171450">
              <a:spcBef>
                <a:spcPct val="0"/>
              </a:spcBef>
              <a:buFontTx/>
              <a:buChar char="•"/>
            </a:pPr>
            <a:r>
              <a:rPr lang="en-US" dirty="0" smtClean="0"/>
              <a:t>Software developers group fixes for high-priority failures into </a:t>
            </a:r>
            <a:r>
              <a:rPr lang="en-US" b="1" dirty="0" smtClean="0"/>
              <a:t>patches </a:t>
            </a:r>
            <a:r>
              <a:rPr lang="en-US" dirty="0" smtClean="0"/>
              <a:t>and</a:t>
            </a:r>
            <a:r>
              <a:rPr lang="en-US" b="1" dirty="0" smtClean="0"/>
              <a:t> service packs.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t>There</a:t>
            </a:r>
            <a:r>
              <a:rPr lang="en-US" sz="1200" baseline="0" dirty="0" smtClean="0"/>
              <a:t> n</a:t>
            </a:r>
            <a:r>
              <a:rPr lang="en-US" sz="1200" dirty="0" smtClean="0"/>
              <a:t>eeds to be a means for tracking both failures and requests for enhancements to meet new requirements. Many organizations find it necessary to develop a tracking database. This database contains a descriptions</a:t>
            </a:r>
            <a:r>
              <a:rPr lang="en-US" sz="1200" baseline="0" dirty="0" smtClean="0"/>
              <a:t> of</a:t>
            </a:r>
            <a:r>
              <a:rPr lang="en-US" sz="1200" dirty="0" smtClean="0"/>
              <a:t> failures and enhancements, who reported them, who made the fix or enhancement, status of that work, and whether the fix or enhancement was tested and verified by the originator.</a:t>
            </a: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IS personnel prioritize system problems according to their severity. </a:t>
            </a:r>
            <a:endParaRPr lang="en-US" sz="1050" dirty="0" smtClean="0"/>
          </a:p>
          <a:p>
            <a:pPr marL="0" indent="0">
              <a:spcBef>
                <a:spcPct val="0"/>
              </a:spcBef>
              <a:buFontTx/>
              <a:buNone/>
            </a:pPr>
            <a:endParaRPr lang="en-US" dirty="0" smtClean="0"/>
          </a:p>
        </p:txBody>
      </p:sp>
      <p:sp>
        <p:nvSpPr>
          <p:cNvPr id="6041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F11569A-95B2-4FA3-A0BA-13DDCDA98686}" type="slidenum">
              <a:rPr lang="en-US">
                <a:cs typeface="Arial" charset="0"/>
              </a:rPr>
              <a:pPr fontAlgn="base">
                <a:spcBef>
                  <a:spcPct val="0"/>
                </a:spcBef>
                <a:spcAft>
                  <a:spcPct val="0"/>
                </a:spcAft>
              </a:pPr>
              <a:t>37</a:t>
            </a:fld>
            <a:endParaRPr lang="en-US" dirty="0">
              <a:cs typeface="Arial" charset="0"/>
            </a:endParaRPr>
          </a:p>
        </p:txBody>
      </p:sp>
    </p:spTree>
    <p:extLst>
      <p:ext uri="{BB962C8B-B14F-4D97-AF65-F5344CB8AC3E}">
        <p14:creationId xmlns:p14="http://schemas.microsoft.com/office/powerpoint/2010/main" xmlns="" val="3591551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Remind students that </a:t>
            </a:r>
            <a:r>
              <a:rPr lang="en-US" sz="1200" b="0" i="0" u="none" strike="noStrike" kern="1200" baseline="0" dirty="0" smtClean="0">
                <a:solidFill>
                  <a:schemeClr val="tx1"/>
                </a:solidFill>
                <a:latin typeface="Arial" panose="020B0604020202020204" pitchFamily="34" charset="0"/>
                <a:ea typeface="+mn-ea"/>
                <a:cs typeface="+mn-cs"/>
              </a:rPr>
              <a:t>as a business professional, they will be involved in the development of new technology applications their business, and may take the lead in in developing an application.</a:t>
            </a:r>
            <a:endParaRPr lang="en-US" dirty="0"/>
          </a:p>
        </p:txBody>
      </p:sp>
      <p:sp>
        <p:nvSpPr>
          <p:cNvPr id="4" name="Slide Number Placeholder 3"/>
          <p:cNvSpPr>
            <a:spLocks noGrp="1"/>
          </p:cNvSpPr>
          <p:nvPr>
            <p:ph type="sldNum" sz="quarter" idx="10"/>
          </p:nvPr>
        </p:nvSpPr>
        <p:spPr/>
        <p:txBody>
          <a:bodyPr/>
          <a:lstStyle/>
          <a:p>
            <a:fld id="{8B4CDC82-E400-4D1C-B01F-6541833047F7}" type="slidenum">
              <a:rPr lang="en-US" smtClean="0"/>
              <a:pPr/>
              <a:t>4</a:t>
            </a:fld>
            <a:endParaRPr lang="en-US" dirty="0"/>
          </a:p>
        </p:txBody>
      </p:sp>
    </p:spTree>
    <p:extLst>
      <p:ext uri="{BB962C8B-B14F-4D97-AF65-F5344CB8AC3E}">
        <p14:creationId xmlns:p14="http://schemas.microsoft.com/office/powerpoint/2010/main" xmlns="" val="39524776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The process is supposed to operate in a sequence of non-repetitive phases. For example, the team completes the requirements phase and goes over the waterfall into the design phase and on through the process. </a:t>
            </a:r>
          </a:p>
          <a:p>
            <a:pPr marL="171450" indent="-171450">
              <a:buFont typeface="Arial" panose="020B0604020202020204" pitchFamily="34" charset="0"/>
              <a:buChar char="•"/>
            </a:pPr>
            <a:r>
              <a:rPr lang="en-US" dirty="0" smtClean="0"/>
              <a:t>Waterfall rarely works smoothly, causing development team to go back and forth, raising costs and delaying project.</a:t>
            </a:r>
          </a:p>
        </p:txBody>
      </p:sp>
      <p:sp>
        <p:nvSpPr>
          <p:cNvPr id="4" name="Slide Number Placeholder 3"/>
          <p:cNvSpPr>
            <a:spLocks noGrp="1"/>
          </p:cNvSpPr>
          <p:nvPr>
            <p:ph type="sldNum" sz="quarter" idx="10"/>
          </p:nvPr>
        </p:nvSpPr>
        <p:spPr/>
        <p:txBody>
          <a:bodyPr/>
          <a:lstStyle/>
          <a:p>
            <a:fld id="{4B1EFEF5-D9BE-4C59-9661-F1F01B326C3B}" type="slidenum">
              <a:rPr lang="en-US" smtClean="0"/>
              <a:pPr/>
              <a:t>38</a:t>
            </a:fld>
            <a:endParaRPr lang="en-US" dirty="0"/>
          </a:p>
        </p:txBody>
      </p:sp>
    </p:spTree>
    <p:extLst>
      <p:ext uri="{BB962C8B-B14F-4D97-AF65-F5344CB8AC3E}">
        <p14:creationId xmlns:p14="http://schemas.microsoft.com/office/powerpoint/2010/main" xmlns="" val="40361984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793BD7D-60B6-4E5E-9D5C-905CBFBC2C48}" type="slidenum">
              <a:rPr lang="en-US">
                <a:cs typeface="Arial" charset="0"/>
              </a:rPr>
              <a:pPr fontAlgn="base">
                <a:spcBef>
                  <a:spcPct val="0"/>
                </a:spcBef>
                <a:spcAft>
                  <a:spcPct val="0"/>
                </a:spcAft>
              </a:pPr>
              <a:t>39</a:t>
            </a:fld>
            <a:endParaRPr lang="en-US" dirty="0">
              <a:cs typeface="Arial" charset="0"/>
            </a:endParaRPr>
          </a:p>
        </p:txBody>
      </p:sp>
      <p:sp>
        <p:nvSpPr>
          <p:cNvPr id="6553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553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smtClean="0"/>
          </a:p>
        </p:txBody>
      </p:sp>
    </p:spTree>
    <p:extLst>
      <p:ext uri="{BB962C8B-B14F-4D97-AF65-F5344CB8AC3E}">
        <p14:creationId xmlns:p14="http://schemas.microsoft.com/office/powerpoint/2010/main" xmlns="" val="19955185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B55BB2D-D93D-4B11-B0BD-AF347215F34B}" type="slidenum">
              <a:rPr lang="en-US">
                <a:cs typeface="Arial" charset="0"/>
              </a:rPr>
              <a:pPr fontAlgn="base">
                <a:spcBef>
                  <a:spcPct val="0"/>
                </a:spcBef>
                <a:spcAft>
                  <a:spcPct val="0"/>
                </a:spcAft>
              </a:pPr>
              <a:t>40</a:t>
            </a:fld>
            <a:endParaRPr lang="en-US" dirty="0">
              <a:cs typeface="Arial" charset="0"/>
            </a:endParaRPr>
          </a:p>
        </p:txBody>
      </p:sp>
      <p:sp>
        <p:nvSpPr>
          <p:cNvPr id="6758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758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r>
              <a:rPr lang="en-US" sz="1100" b="1" dirty="0" smtClean="0"/>
              <a:t>GOALS</a:t>
            </a:r>
          </a:p>
          <a:p>
            <a:pPr marL="457200" lvl="1" indent="-228600">
              <a:spcBef>
                <a:spcPct val="0"/>
              </a:spcBef>
              <a:buFont typeface="Calibri" pitchFamily="34" charset="0"/>
              <a:buAutoNum type="arabicPeriod"/>
            </a:pPr>
            <a:r>
              <a:rPr lang="en-US" sz="1100" dirty="0" smtClean="0"/>
              <a:t>Introduce concept of </a:t>
            </a:r>
            <a:r>
              <a:rPr lang="en-US" sz="1100" i="1" dirty="0" smtClean="0"/>
              <a:t>buy-in </a:t>
            </a:r>
            <a:r>
              <a:rPr lang="en-US" sz="1100" dirty="0" smtClean="0"/>
              <a:t>as it pertains to information systems.</a:t>
            </a:r>
          </a:p>
          <a:p>
            <a:pPr marL="457200" lvl="1" indent="-228600">
              <a:spcBef>
                <a:spcPct val="0"/>
              </a:spcBef>
              <a:buFont typeface="Calibri" pitchFamily="34" charset="0"/>
              <a:buAutoNum type="arabicPeriod"/>
            </a:pPr>
            <a:r>
              <a:rPr lang="en-US" sz="1100" dirty="0" smtClean="0"/>
              <a:t>Assess ethics of buy-ins in different settings.</a:t>
            </a:r>
          </a:p>
          <a:p>
            <a:r>
              <a:rPr lang="en-US" sz="2400" b="0" i="0" u="none" strike="noStrike" kern="1200" baseline="0" dirty="0" smtClean="0">
                <a:solidFill>
                  <a:schemeClr val="tx1"/>
                </a:solidFill>
                <a:latin typeface="Arial" panose="020B0604020202020204" pitchFamily="34" charset="0"/>
                <a:ea typeface="+mn-ea"/>
                <a:cs typeface="+mn-cs"/>
              </a:rPr>
              <a:t>A </a:t>
            </a:r>
            <a:r>
              <a:rPr lang="en-US" sz="2400" b="0" i="1" u="none" strike="noStrike" kern="1200" baseline="0" dirty="0" smtClean="0">
                <a:solidFill>
                  <a:schemeClr val="tx1"/>
                </a:solidFill>
                <a:latin typeface="Arial" panose="020B0604020202020204" pitchFamily="34" charset="0"/>
                <a:ea typeface="+mn-ea"/>
                <a:cs typeface="+mn-cs"/>
              </a:rPr>
              <a:t>buy-in </a:t>
            </a:r>
            <a:r>
              <a:rPr lang="en-US" sz="2400" b="0" i="0" u="none" strike="noStrike" kern="1200" baseline="0" dirty="0" smtClean="0">
                <a:solidFill>
                  <a:schemeClr val="tx1"/>
                </a:solidFill>
                <a:latin typeface="Arial" panose="020B0604020202020204" pitchFamily="34" charset="0"/>
                <a:ea typeface="+mn-ea"/>
                <a:cs typeface="+mn-cs"/>
              </a:rPr>
              <a:t>occurs </a:t>
            </a:r>
            <a:r>
              <a:rPr lang="en-US" sz="1200" b="0" i="0" u="none" strike="noStrike" kern="1200" baseline="0" dirty="0" smtClean="0">
                <a:solidFill>
                  <a:schemeClr val="tx1"/>
                </a:solidFill>
                <a:latin typeface="Arial" panose="020B0604020202020204" pitchFamily="34" charset="0"/>
                <a:ea typeface="+mn-ea"/>
                <a:cs typeface="+mn-cs"/>
              </a:rPr>
              <a:t>when a company agrees to produce a system or product for less money than it knows the project will require. You can buy-in on schedule as well as cost.</a:t>
            </a:r>
            <a:endParaRPr lang="en-US" sz="1800" dirty="0" smtClean="0"/>
          </a:p>
        </p:txBody>
      </p:sp>
    </p:spTree>
    <p:extLst>
      <p:ext uri="{BB962C8B-B14F-4D97-AF65-F5344CB8AC3E}">
        <p14:creationId xmlns:p14="http://schemas.microsoft.com/office/powerpoint/2010/main" xmlns="" val="18792820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EB0376A-F1A9-4925-8EBD-DAC4DF028E61}" type="slidenum">
              <a:rPr lang="en-US">
                <a:cs typeface="Arial" charset="0"/>
              </a:rPr>
              <a:pPr fontAlgn="base">
                <a:spcBef>
                  <a:spcPct val="0"/>
                </a:spcBef>
                <a:spcAft>
                  <a:spcPct val="0"/>
                </a:spcAft>
              </a:pPr>
              <a:t>41</a:t>
            </a:fld>
            <a:endParaRPr lang="en-US" dirty="0">
              <a:cs typeface="Arial" charset="0"/>
            </a:endParaRPr>
          </a:p>
        </p:txBody>
      </p:sp>
      <p:sp>
        <p:nvSpPr>
          <p:cNvPr id="6963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96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marL="171450" indent="-171450">
              <a:spcBef>
                <a:spcPct val="0"/>
              </a:spcBef>
              <a:buFont typeface="Arial" panose="020B0604020202020204" pitchFamily="34" charset="0"/>
              <a:buChar char="•"/>
            </a:pPr>
            <a:r>
              <a:rPr lang="en-US" dirty="0" smtClean="0"/>
              <a:t>One major goal is to see how buy-ins apply to information systems projects. Future managers need to know this to guard against, or at least consider, possibility of a buy-in.</a:t>
            </a:r>
          </a:p>
          <a:p>
            <a:pPr marL="171450" indent="-171450">
              <a:spcBef>
                <a:spcPct val="0"/>
              </a:spcBef>
              <a:buFont typeface="Arial" panose="020B0604020202020204" pitchFamily="34" charset="0"/>
              <a:buChar char="•"/>
            </a:pPr>
            <a:r>
              <a:rPr lang="en-US" dirty="0" smtClean="0"/>
              <a:t>Future managers need to consider their own values and principles. </a:t>
            </a:r>
          </a:p>
        </p:txBody>
      </p:sp>
    </p:spTree>
    <p:extLst>
      <p:ext uri="{BB962C8B-B14F-4D97-AF65-F5344CB8AC3E}">
        <p14:creationId xmlns:p14="http://schemas.microsoft.com/office/powerpoint/2010/main" xmlns="" val="4795954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EB0376A-F1A9-4925-8EBD-DAC4DF028E61}" type="slidenum">
              <a:rPr lang="en-US">
                <a:cs typeface="Arial" charset="0"/>
              </a:rPr>
              <a:pPr fontAlgn="base">
                <a:spcBef>
                  <a:spcPct val="0"/>
                </a:spcBef>
                <a:spcAft>
                  <a:spcPct val="0"/>
                </a:spcAft>
              </a:pPr>
              <a:t>42</a:t>
            </a:fld>
            <a:endParaRPr lang="en-US" dirty="0">
              <a:cs typeface="Arial" charset="0"/>
            </a:endParaRPr>
          </a:p>
        </p:txBody>
      </p:sp>
      <p:sp>
        <p:nvSpPr>
          <p:cNvPr id="6963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96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marL="171450" indent="-171450">
              <a:spcBef>
                <a:spcPct val="0"/>
              </a:spcBef>
              <a:buFont typeface="Arial" panose="020B0604020202020204" pitchFamily="34" charset="0"/>
              <a:buChar char="•"/>
            </a:pPr>
            <a:r>
              <a:rPr lang="en-US" dirty="0" smtClean="0"/>
              <a:t>One major goal is to see how buy-ins apply to information systems projects. Future managers need to know this to guard against, or at least consider, possibility of a buy-in.</a:t>
            </a:r>
          </a:p>
          <a:p>
            <a:pPr marL="171450" indent="-171450">
              <a:spcBef>
                <a:spcPct val="0"/>
              </a:spcBef>
              <a:buFont typeface="Arial" panose="020B0604020202020204" pitchFamily="34" charset="0"/>
              <a:buChar char="•"/>
            </a:pPr>
            <a:r>
              <a:rPr lang="en-US" dirty="0" smtClean="0"/>
              <a:t>Future managers need to consider their own values and principles. </a:t>
            </a:r>
          </a:p>
        </p:txBody>
      </p:sp>
    </p:spTree>
    <p:extLst>
      <p:ext uri="{BB962C8B-B14F-4D97-AF65-F5344CB8AC3E}">
        <p14:creationId xmlns:p14="http://schemas.microsoft.com/office/powerpoint/2010/main" xmlns="" val="35399630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p:cNvSpPr>
          <p:nvPr>
            <p:ph type="sldImg"/>
          </p:nvPr>
        </p:nvSpPr>
        <p:spPr bwMode="auto">
          <a:noFill/>
          <a:ln>
            <a:solidFill>
              <a:srgbClr val="000000"/>
            </a:solidFill>
            <a:miter lim="800000"/>
            <a:headEnd/>
            <a:tailEnd/>
          </a:ln>
        </p:spPr>
      </p:sp>
      <p:sp>
        <p:nvSpPr>
          <p:cNvPr id="7168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GOALS</a:t>
            </a:r>
          </a:p>
          <a:p>
            <a:pPr marL="228600" indent="-228600">
              <a:buFont typeface="+mj-lt"/>
              <a:buAutoNum type="arabicPeriod"/>
            </a:pPr>
            <a:r>
              <a:rPr lang="en-US" sz="1200" b="0" i="0" u="none" strike="noStrike" kern="1200" baseline="0" dirty="0" smtClean="0">
                <a:solidFill>
                  <a:schemeClr val="tx1"/>
                </a:solidFill>
                <a:latin typeface="Arial" panose="020B0604020202020204" pitchFamily="34" charset="0"/>
                <a:ea typeface="+mn-ea"/>
                <a:cs typeface="+mn-cs"/>
              </a:rPr>
              <a:t>Inspire students to use what they have learned to find, create, </a:t>
            </a:r>
            <a:r>
              <a:rPr lang="en-US" sz="900" b="0" i="0" u="none" strike="noStrike" kern="1200" baseline="0" dirty="0" smtClean="0">
                <a:solidFill>
                  <a:schemeClr val="tx1"/>
                </a:solidFill>
                <a:latin typeface="Arial" panose="020B0604020202020204" pitchFamily="34" charset="0"/>
                <a:ea typeface="+mn-ea"/>
                <a:cs typeface="+mn-cs"/>
              </a:rPr>
              <a:t>and manage innovative applications of IS technology.</a:t>
            </a:r>
          </a:p>
        </p:txBody>
      </p:sp>
      <p:sp>
        <p:nvSpPr>
          <p:cNvPr id="7168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D9435F4-5611-417F-8FE3-F4C60A98FDB5}" type="slidenum">
              <a:rPr lang="en-US">
                <a:cs typeface="Arial" charset="0"/>
              </a:rPr>
              <a:pPr fontAlgn="base">
                <a:spcBef>
                  <a:spcPct val="0"/>
                </a:spcBef>
                <a:spcAft>
                  <a:spcPct val="0"/>
                </a:spcAft>
              </a:pPr>
              <a:t>43</a:t>
            </a:fld>
            <a:endParaRPr lang="en-US" dirty="0">
              <a:cs typeface="Arial" charset="0"/>
            </a:endParaRPr>
          </a:p>
        </p:txBody>
      </p:sp>
    </p:spTree>
    <p:extLst>
      <p:ext uri="{BB962C8B-B14F-4D97-AF65-F5344CB8AC3E}">
        <p14:creationId xmlns:p14="http://schemas.microsoft.com/office/powerpoint/2010/main" xmlns="" val="24215920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59747" name="Rectangle 3"/>
          <p:cNvSpPr>
            <a:spLocks noGrp="1" noChangeArrowheads="1"/>
          </p:cNvSpPr>
          <p:nvPr>
            <p:ph type="body" idx="1"/>
          </p:nvPr>
        </p:nvSpPr>
        <p:spPr>
          <a:ln/>
          <a:extLst/>
        </p:spPr>
        <p:txBody>
          <a:bodyPr/>
          <a:lstStyle/>
          <a:p>
            <a:pPr fontAlgn="auto">
              <a:spcBef>
                <a:spcPts val="0"/>
              </a:spcBef>
              <a:spcAft>
                <a:spcPts val="0"/>
              </a:spcAft>
              <a:defRPr/>
            </a:pPr>
            <a:r>
              <a:rPr lang="en-US" sz="1100" b="1" dirty="0" smtClean="0"/>
              <a:t>WRAP </a:t>
            </a:r>
            <a:r>
              <a:rPr lang="en-US" sz="1100" b="1" dirty="0"/>
              <a:t>UP</a:t>
            </a:r>
          </a:p>
          <a:p>
            <a:pPr marL="777233" lvl="1" indent="-228600" fontAlgn="auto">
              <a:spcBef>
                <a:spcPts val="0"/>
              </a:spcBef>
              <a:spcAft>
                <a:spcPts val="0"/>
              </a:spcAft>
              <a:buFont typeface="+mj-lt"/>
              <a:buAutoNum type="arabicPeriod"/>
              <a:defRPr/>
            </a:pPr>
            <a:r>
              <a:rPr lang="en-US" sz="1100" dirty="0"/>
              <a:t>The best is yet to come!</a:t>
            </a:r>
          </a:p>
          <a:p>
            <a:pPr marL="777233" lvl="1" indent="-228600" fontAlgn="auto">
              <a:spcBef>
                <a:spcPts val="0"/>
              </a:spcBef>
              <a:spcAft>
                <a:spcPts val="0"/>
              </a:spcAft>
              <a:buFont typeface="+mj-lt"/>
              <a:buAutoNum type="arabicPeriod"/>
              <a:defRPr/>
            </a:pPr>
            <a:r>
              <a:rPr lang="en-US" sz="1100" dirty="0"/>
              <a:t>What that best is, what happens next, will be in large measure up to you!</a:t>
            </a:r>
          </a:p>
          <a:p>
            <a:pPr marL="777233" lvl="1" indent="-228600" fontAlgn="auto">
              <a:spcBef>
                <a:spcPts val="0"/>
              </a:spcBef>
              <a:spcAft>
                <a:spcPts val="0"/>
              </a:spcAft>
              <a:buFont typeface="+mj-lt"/>
              <a:buAutoNum type="arabicPeriod"/>
              <a:defRPr/>
            </a:pPr>
            <a:r>
              <a:rPr lang="en-US" sz="1100" dirty="0"/>
              <a:t>We started this book with a firing and we’re ending it, we hope, with a </a:t>
            </a:r>
            <a:r>
              <a:rPr lang="en-US" sz="1100" dirty="0" smtClean="0"/>
              <a:t>hiring… yours</a:t>
            </a:r>
            <a:r>
              <a:rPr lang="en-US" sz="1100" dirty="0"/>
              <a:t>!</a:t>
            </a:r>
          </a:p>
        </p:txBody>
      </p:sp>
    </p:spTree>
    <p:extLst>
      <p:ext uri="{BB962C8B-B14F-4D97-AF65-F5344CB8AC3E}">
        <p14:creationId xmlns:p14="http://schemas.microsoft.com/office/powerpoint/2010/main" xmlns="" val="9025966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Remind students that </a:t>
            </a:r>
            <a:r>
              <a:rPr lang="en-US" sz="1200" b="0" i="0" u="none" strike="noStrike" kern="1200" baseline="0" dirty="0" smtClean="0">
                <a:solidFill>
                  <a:schemeClr val="tx1"/>
                </a:solidFill>
                <a:latin typeface="Arial" panose="020B0604020202020204" pitchFamily="34" charset="0"/>
                <a:ea typeface="+mn-ea"/>
                <a:cs typeface="+mn-cs"/>
              </a:rPr>
              <a:t>as a business professional, they will be involved in the development of new technology applications their business, and may take the lead in in developing an application.</a:t>
            </a:r>
            <a:endParaRPr lang="en-US" dirty="0"/>
          </a:p>
        </p:txBody>
      </p:sp>
      <p:sp>
        <p:nvSpPr>
          <p:cNvPr id="4" name="Slide Number Placeholder 3"/>
          <p:cNvSpPr>
            <a:spLocks noGrp="1"/>
          </p:cNvSpPr>
          <p:nvPr>
            <p:ph type="sldNum" sz="quarter" idx="10"/>
          </p:nvPr>
        </p:nvSpPr>
        <p:spPr/>
        <p:txBody>
          <a:bodyPr/>
          <a:lstStyle/>
          <a:p>
            <a:fld id="{8B4CDC82-E400-4D1C-B01F-6541833047F7}" type="slidenum">
              <a:rPr lang="en-US" smtClean="0"/>
              <a:pPr/>
              <a:t>45</a:t>
            </a:fld>
            <a:endParaRPr lang="en-US" dirty="0"/>
          </a:p>
        </p:txBody>
      </p:sp>
    </p:spTree>
    <p:extLst>
      <p:ext uri="{BB962C8B-B14F-4D97-AF65-F5344CB8AC3E}">
        <p14:creationId xmlns:p14="http://schemas.microsoft.com/office/powerpoint/2010/main" xmlns="" val="31724339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BA29B25-B12D-47BB-9794-B0E5D30FE83A}" type="slidenum">
              <a:rPr lang="en-US">
                <a:cs typeface="Arial" charset="0"/>
              </a:rPr>
              <a:pPr fontAlgn="base">
                <a:spcBef>
                  <a:spcPct val="0"/>
                </a:spcBef>
                <a:spcAft>
                  <a:spcPct val="0"/>
                </a:spcAft>
              </a:pPr>
              <a:t>46</a:t>
            </a:fld>
            <a:endParaRPr lang="en-US" dirty="0">
              <a:cs typeface="Arial" charset="0"/>
            </a:endParaRPr>
          </a:p>
        </p:txBody>
      </p:sp>
      <p:sp>
        <p:nvSpPr>
          <p:cNvPr id="7577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577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GOALS</a:t>
            </a:r>
          </a:p>
          <a:p>
            <a:pPr marL="457200" lvl="1" indent="-228600">
              <a:spcBef>
                <a:spcPct val="0"/>
              </a:spcBef>
              <a:buFont typeface="Calibri" pitchFamily="34" charset="0"/>
              <a:buAutoNum type="arabicPeriod"/>
            </a:pPr>
            <a:r>
              <a:rPr lang="en-US" dirty="0" smtClean="0"/>
              <a:t>Illustrate difference between application development and systems development.</a:t>
            </a:r>
          </a:p>
          <a:p>
            <a:pPr marL="457200" lvl="1" indent="-228600">
              <a:spcBef>
                <a:spcPct val="0"/>
              </a:spcBef>
              <a:buFont typeface="Calibri" pitchFamily="34" charset="0"/>
              <a:buAutoNum type="arabicPeriod"/>
            </a:pPr>
            <a:r>
              <a:rPr lang="en-US" dirty="0" smtClean="0"/>
              <a:t>Motivate need for the SDLC or other development process.</a:t>
            </a:r>
          </a:p>
          <a:p>
            <a:pPr marL="457200" lvl="1" indent="-228600">
              <a:spcBef>
                <a:spcPct val="0"/>
              </a:spcBef>
              <a:buFont typeface="Calibri" pitchFamily="34" charset="0"/>
              <a:buAutoNum type="arabicPeriod"/>
            </a:pPr>
            <a:r>
              <a:rPr lang="en-US" dirty="0" smtClean="0"/>
              <a:t>Illustrate some difficulties in creating and managing an inter-enterprise system.</a:t>
            </a:r>
          </a:p>
          <a:p>
            <a:pPr>
              <a:spcBef>
                <a:spcPct val="0"/>
              </a:spcBef>
            </a:pPr>
            <a:endParaRPr lang="en-US" dirty="0" smtClean="0"/>
          </a:p>
        </p:txBody>
      </p:sp>
    </p:spTree>
    <p:extLst>
      <p:ext uri="{BB962C8B-B14F-4D97-AF65-F5344CB8AC3E}">
        <p14:creationId xmlns:p14="http://schemas.microsoft.com/office/powerpoint/2010/main" xmlns="" val="1096384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1EFEF5-D9BE-4C59-9661-F1F01B326C3B}" type="slidenum">
              <a:rPr lang="en-US" smtClean="0"/>
              <a:pPr/>
              <a:t>5</a:t>
            </a:fld>
            <a:endParaRPr lang="en-US" dirty="0"/>
          </a:p>
        </p:txBody>
      </p:sp>
    </p:spTree>
    <p:extLst>
      <p:ext uri="{BB962C8B-B14F-4D97-AF65-F5344CB8AC3E}">
        <p14:creationId xmlns:p14="http://schemas.microsoft.com/office/powerpoint/2010/main" xmlns="" val="2812341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People confuse these terms. They’ll quickly switch back and forth among processes, systems, and applications without knowing they’ve changed terms and contexts. </a:t>
            </a: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With these understandings, you can add value to your team simply by clarifying these differences.</a:t>
            </a:r>
            <a:endParaRPr lang="en-US" dirty="0"/>
          </a:p>
        </p:txBody>
      </p:sp>
      <p:sp>
        <p:nvSpPr>
          <p:cNvPr id="4" name="Slide Number Placeholder 3"/>
          <p:cNvSpPr>
            <a:spLocks noGrp="1"/>
          </p:cNvSpPr>
          <p:nvPr>
            <p:ph type="sldNum" sz="quarter" idx="10"/>
          </p:nvPr>
        </p:nvSpPr>
        <p:spPr/>
        <p:txBody>
          <a:bodyPr/>
          <a:lstStyle/>
          <a:p>
            <a:fld id="{8B4CDC82-E400-4D1C-B01F-6541833047F7}" type="slidenum">
              <a:rPr lang="en-US" smtClean="0"/>
              <a:pPr/>
              <a:t>6</a:t>
            </a:fld>
            <a:endParaRPr lang="en-US" dirty="0"/>
          </a:p>
        </p:txBody>
      </p:sp>
    </p:spTree>
    <p:extLst>
      <p:ext uri="{BB962C8B-B14F-4D97-AF65-F5344CB8AC3E}">
        <p14:creationId xmlns:p14="http://schemas.microsoft.com/office/powerpoint/2010/main" xmlns="" val="685076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lstStyle/>
          <a:p>
            <a:pPr marL="171450" indent="-171450" fontAlgn="auto">
              <a:spcBef>
                <a:spcPts val="0"/>
              </a:spcBef>
              <a:spcAft>
                <a:spcPts val="0"/>
              </a:spcAft>
              <a:buFont typeface="Arial" pitchFamily="34" charset="0"/>
              <a:buChar char="•"/>
              <a:defRPr/>
            </a:pPr>
            <a:r>
              <a:rPr lang="en-US" dirty="0" smtClean="0">
                <a:latin typeface="Arial" panose="020B0604020202020204" pitchFamily="34" charset="0"/>
                <a:cs typeface="Arial" panose="020B0604020202020204" pitchFamily="34" charset="0"/>
              </a:rPr>
              <a:t>Before system can be finalized, detailed requirements need to be specified.</a:t>
            </a:r>
          </a:p>
        </p:txBody>
      </p:sp>
      <p:sp>
        <p:nvSpPr>
          <p:cNvPr id="1433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A5F6BC5-63B2-4F47-8102-7806960EAC59}" type="slidenum">
              <a:rPr lang="en-US">
                <a:cs typeface="Arial" charset="0"/>
              </a:rPr>
              <a:pPr fontAlgn="base">
                <a:spcBef>
                  <a:spcPct val="0"/>
                </a:spcBef>
                <a:spcAft>
                  <a:spcPct val="0"/>
                </a:spcAft>
              </a:pPr>
              <a:t>8</a:t>
            </a:fld>
            <a:endParaRPr lang="en-US" dirty="0">
              <a:cs typeface="Arial" charset="0"/>
            </a:endParaRPr>
          </a:p>
        </p:txBody>
      </p:sp>
    </p:spTree>
    <p:extLst>
      <p:ext uri="{BB962C8B-B14F-4D97-AF65-F5344CB8AC3E}">
        <p14:creationId xmlns:p14="http://schemas.microsoft.com/office/powerpoint/2010/main" xmlns="" val="3297135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noFill/>
          <a:ln>
            <a:solidFill>
              <a:srgbClr val="000000"/>
            </a:solidFill>
            <a:miter lim="800000"/>
            <a:headEnd/>
            <a:tailEnd/>
          </a:ln>
        </p:spPr>
      </p:sp>
      <p:sp>
        <p:nvSpPr>
          <p:cNvPr id="16386"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a:spcBef>
                <a:spcPct val="0"/>
              </a:spcBef>
              <a:buFontTx/>
              <a:buChar char="•"/>
            </a:pPr>
            <a:r>
              <a:rPr lang="en-US" dirty="0" smtClean="0">
                <a:latin typeface="Arial" panose="020B0604020202020204" pitchFamily="34" charset="0"/>
                <a:cs typeface="Arial" panose="020B0604020202020204" pitchFamily="34" charset="0"/>
              </a:rPr>
              <a:t>PRIDE system started with a prototype.  As they think about operational system, what are the true requirements?</a:t>
            </a:r>
          </a:p>
          <a:p>
            <a:pPr marL="171450" indent="-171450">
              <a:spcBef>
                <a:spcPct val="0"/>
              </a:spcBef>
              <a:buFontTx/>
              <a:buChar char="•"/>
            </a:pPr>
            <a:r>
              <a:rPr lang="en-US" dirty="0" smtClean="0">
                <a:latin typeface="Arial" panose="020B0604020202020204" pitchFamily="34" charset="0"/>
                <a:cs typeface="Arial" panose="020B0604020202020204" pitchFamily="34" charset="0"/>
              </a:rPr>
              <a:t>What does privacy mean, in details? Who sets patient privacy policy? Who can change it? What granularity of permission is needed? As any experienced systems analyst knows, there will undoubtedly be important questions that no one knows to ask.</a:t>
            </a:r>
          </a:p>
        </p:txBody>
      </p:sp>
      <p:sp>
        <p:nvSpPr>
          <p:cNvPr id="1638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39F627E-73A3-4F2B-91B4-5AA7ABBA3A75}" type="slidenum">
              <a:rPr lang="en-US">
                <a:cs typeface="Arial" charset="0"/>
              </a:rPr>
              <a:pPr fontAlgn="base">
                <a:spcBef>
                  <a:spcPct val="0"/>
                </a:spcBef>
                <a:spcAft>
                  <a:spcPct val="0"/>
                </a:spcAft>
              </a:pPr>
              <a:t>9</a:t>
            </a:fld>
            <a:endParaRPr lang="en-US" dirty="0">
              <a:cs typeface="Arial" charset="0"/>
            </a:endParaRPr>
          </a:p>
        </p:txBody>
      </p:sp>
    </p:spTree>
    <p:extLst>
      <p:ext uri="{BB962C8B-B14F-4D97-AF65-F5344CB8AC3E}">
        <p14:creationId xmlns:p14="http://schemas.microsoft.com/office/powerpoint/2010/main" xmlns="" val="38723100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noFill/>
          <a:ln>
            <a:solidFill>
              <a:srgbClr val="000000"/>
            </a:solidFill>
            <a:miter lim="800000"/>
            <a:headEnd/>
            <a:tailEnd/>
          </a:ln>
        </p:spPr>
      </p:sp>
      <p:sp>
        <p:nvSpPr>
          <p:cNvPr id="18434"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a:spcBef>
                <a:spcPct val="0"/>
              </a:spcBef>
              <a:buFontTx/>
              <a:buChar char="•"/>
            </a:pPr>
            <a:r>
              <a:rPr lang="en-US" dirty="0" smtClean="0">
                <a:latin typeface="Arial" panose="020B0604020202020204" pitchFamily="34" charset="0"/>
                <a:cs typeface="Arial" panose="020B0604020202020204" pitchFamily="34" charset="0"/>
              </a:rPr>
              <a:t>Midway through development process, a major health club chain approaches Flores with a lucrative contract proposal. That proposal necessitates major changes in PRIDE's planned reporting requirements.</a:t>
            </a:r>
          </a:p>
        </p:txBody>
      </p:sp>
      <p:sp>
        <p:nvSpPr>
          <p:cNvPr id="1843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0ECFB9A-F05E-4EFB-A720-C3AF2B689973}" type="slidenum">
              <a:rPr lang="en-US">
                <a:cs typeface="Arial" charset="0"/>
              </a:rPr>
              <a:pPr fontAlgn="base">
                <a:spcBef>
                  <a:spcPct val="0"/>
                </a:spcBef>
                <a:spcAft>
                  <a:spcPct val="0"/>
                </a:spcAft>
              </a:pPr>
              <a:t>10</a:t>
            </a:fld>
            <a:endParaRPr lang="en-US" dirty="0">
              <a:cs typeface="Arial" charset="0"/>
            </a:endParaRPr>
          </a:p>
        </p:txBody>
      </p:sp>
    </p:spTree>
    <p:extLst>
      <p:ext uri="{BB962C8B-B14F-4D97-AF65-F5344CB8AC3E}">
        <p14:creationId xmlns:p14="http://schemas.microsoft.com/office/powerpoint/2010/main" xmlns="" val="1325019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p:spPr>
      </p:sp>
      <p:sp>
        <p:nvSpPr>
          <p:cNvPr id="20482"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a:spcBef>
                <a:spcPct val="0"/>
              </a:spcBef>
              <a:buFontTx/>
              <a:buChar char="•"/>
            </a:pPr>
            <a:r>
              <a:rPr lang="en-US" dirty="0" smtClean="0"/>
              <a:t>If you cannot estimate how much a system costs, then how do you perform a financial analysis to determine if system generates an appropriate rate of return?</a:t>
            </a:r>
          </a:p>
        </p:txBody>
      </p:sp>
      <p:sp>
        <p:nvSpPr>
          <p:cNvPr id="2048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0ACAAA4-5D3F-4F9C-9A38-F55BB2F11C41}" type="slidenum">
              <a:rPr lang="en-US">
                <a:cs typeface="Arial" charset="0"/>
              </a:rPr>
              <a:pPr fontAlgn="base">
                <a:spcBef>
                  <a:spcPct val="0"/>
                </a:spcBef>
                <a:spcAft>
                  <a:spcPct val="0"/>
                </a:spcAft>
              </a:pPr>
              <a:t>11</a:t>
            </a:fld>
            <a:endParaRPr lang="en-US" dirty="0">
              <a:cs typeface="Arial" charset="0"/>
            </a:endParaRPr>
          </a:p>
        </p:txBody>
      </p:sp>
    </p:spTree>
    <p:extLst>
      <p:ext uri="{BB962C8B-B14F-4D97-AF65-F5344CB8AC3E}">
        <p14:creationId xmlns:p14="http://schemas.microsoft.com/office/powerpoint/2010/main" xmlns="" val="2733953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3 Slide">
    <p:bg>
      <p:bgPr>
        <a:solidFill>
          <a:srgbClr val="F2F2F2"/>
        </a:solidFill>
        <a:effectLst/>
      </p:bgPr>
    </p:bg>
    <p:spTree>
      <p:nvGrpSpPr>
        <p:cNvPr id="1" name=""/>
        <p:cNvGrpSpPr/>
        <p:nvPr/>
      </p:nvGrpSpPr>
      <p:grpSpPr>
        <a:xfrm>
          <a:off x="0" y="0"/>
          <a:ext cx="0" cy="0"/>
          <a:chOff x="0" y="0"/>
          <a:chExt cx="0" cy="0"/>
        </a:xfrm>
      </p:grpSpPr>
      <p:sp>
        <p:nvSpPr>
          <p:cNvPr id="13" name="Rectangle 3"/>
          <p:cNvSpPr>
            <a:spLocks noGrp="1" noChangeArrowheads="1"/>
          </p:cNvSpPr>
          <p:nvPr>
            <p:ph type="subTitle" idx="1" hasCustomPrompt="1"/>
          </p:nvPr>
        </p:nvSpPr>
        <p:spPr>
          <a:xfrm>
            <a:off x="1828800" y="3886200"/>
            <a:ext cx="8737600" cy="1219200"/>
          </a:xfrm>
          <a:solidFill>
            <a:srgbClr val="FFFAFA"/>
          </a:solidFill>
          <a:ln w="25400">
            <a:solidFill>
              <a:schemeClr val="accent1"/>
            </a:solidFill>
          </a:ln>
        </p:spPr>
        <p:txBody>
          <a:bodyPr anchor="ctr"/>
          <a:lstStyle>
            <a:lvl1pPr marL="0" marR="0" indent="0" algn="ctr" defTabSz="914400" rtl="0" eaLnBrk="1" fontAlgn="base" latinLnBrk="0" hangingPunct="1">
              <a:lnSpc>
                <a:spcPct val="100000"/>
              </a:lnSpc>
              <a:spcBef>
                <a:spcPct val="20000"/>
              </a:spcBef>
              <a:spcAft>
                <a:spcPct val="0"/>
              </a:spcAft>
              <a:buClr>
                <a:schemeClr val="accent1"/>
              </a:buClr>
              <a:buSzPct val="65000"/>
              <a:buFont typeface="Arial" pitchFamily="34" charset="0"/>
              <a:buNone/>
              <a:tabLst/>
              <a:defRPr sz="4400">
                <a:solidFill>
                  <a:schemeClr val="tx1"/>
                </a:solidFill>
                <a:latin typeface="Arial" pitchFamily="34" charset="0"/>
                <a:ea typeface="Verdana" pitchFamily="34" charset="0"/>
                <a:cs typeface="Arial" pitchFamily="34" charset="0"/>
              </a:defRPr>
            </a:lvl1pPr>
          </a:lstStyle>
          <a:p>
            <a:r>
              <a:rPr lang="en-US" dirty="0" smtClean="0"/>
              <a:t>Click To Edit Master Subtitle Style</a:t>
            </a:r>
          </a:p>
        </p:txBody>
      </p:sp>
      <p:sp>
        <p:nvSpPr>
          <p:cNvPr id="10" name="Title 9"/>
          <p:cNvSpPr>
            <a:spLocks noGrp="1"/>
          </p:cNvSpPr>
          <p:nvPr>
            <p:ph type="title" hasCustomPrompt="1"/>
          </p:nvPr>
        </p:nvSpPr>
        <p:spPr>
          <a:xfrm>
            <a:off x="3666436" y="1524000"/>
            <a:ext cx="4920974" cy="1905000"/>
          </a:xfrm>
          <a:solidFill>
            <a:schemeClr val="bg1"/>
          </a:solidFill>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lstStyle>
            <a:lvl1pPr algn="ctr" rtl="0" eaLnBrk="0" fontAlgn="base" hangingPunct="0">
              <a:spcBef>
                <a:spcPct val="0"/>
              </a:spcBef>
              <a:spcAft>
                <a:spcPct val="0"/>
              </a:spcAft>
              <a:defRPr lang="en-US" sz="4800" b="0" kern="1200" dirty="0">
                <a:solidFill>
                  <a:schemeClr val="tx1"/>
                </a:solidFill>
                <a:latin typeface="Arial" pitchFamily="34" charset="0"/>
                <a:ea typeface="Verdana" pitchFamily="34" charset="0"/>
                <a:cs typeface="Arial" pitchFamily="34" charset="0"/>
              </a:defRPr>
            </a:lvl1pPr>
          </a:lstStyle>
          <a:p>
            <a:r>
              <a:rPr lang="en-US" dirty="0" smtClean="0"/>
              <a:t>Click To Edit Master Title Style</a:t>
            </a:r>
            <a:endParaRPr lang="en-US" dirty="0"/>
          </a:p>
        </p:txBody>
      </p:sp>
      <p:sp>
        <p:nvSpPr>
          <p:cNvPr id="4" name="Footer Placeholder 4"/>
          <p:cNvSpPr>
            <a:spLocks noGrp="1"/>
          </p:cNvSpPr>
          <p:nvPr>
            <p:ph type="ftr" sz="quarter" idx="10"/>
          </p:nvPr>
        </p:nvSpPr>
        <p:spPr>
          <a:xfrm>
            <a:off x="1977723" y="6248400"/>
            <a:ext cx="8229600" cy="304800"/>
          </a:xfrm>
        </p:spPr>
        <p:txBody>
          <a:bodyPr/>
          <a:lstStyle>
            <a:lvl1pPr>
              <a:defRPr>
                <a:latin typeface="Arial" panose="020B0604020202020204" pitchFamily="34" charset="0"/>
                <a:cs typeface="Arial" panose="020B0604020202020204" pitchFamily="34" charset="0"/>
              </a:defRPr>
            </a:lvl1pPr>
          </a:lstStyle>
          <a:p>
            <a:r>
              <a:rPr lang="en-US" dirty="0" smtClean="0"/>
              <a:t>Copyright © 2017 Pearson Education, Inc.</a:t>
            </a:r>
            <a:endParaRPr lang="en-US" dirty="0"/>
          </a:p>
        </p:txBody>
      </p:sp>
    </p:spTree>
    <p:extLst>
      <p:ext uri="{BB962C8B-B14F-4D97-AF65-F5344CB8AC3E}">
        <p14:creationId xmlns:p14="http://schemas.microsoft.com/office/powerpoint/2010/main" xmlns="" val="403352100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6438" y="365759"/>
            <a:ext cx="10515600" cy="1097280"/>
          </a:xfrm>
          <a:solidFill>
            <a:srgbClr val="FAF1BC"/>
          </a:solidFill>
          <a:ln w="12700">
            <a:solidFill>
              <a:schemeClr val="tx1"/>
            </a:solidFill>
          </a:ln>
        </p:spPr>
        <p:txBody>
          <a:bodyPr anchor="ctr"/>
          <a:lstStyle>
            <a:lvl1pPr>
              <a:defRPr lang="en-US" dirty="0"/>
            </a:lvl1pPr>
          </a:lstStyle>
          <a:p>
            <a:pPr lvl="0"/>
            <a:r>
              <a:rPr lang="en-US" dirty="0" smtClean="0"/>
              <a:t>Click To Edit Master Title Style</a:t>
            </a:r>
            <a:endParaRPr lang="en-US" dirty="0"/>
          </a:p>
        </p:txBody>
      </p:sp>
      <p:sp>
        <p:nvSpPr>
          <p:cNvPr id="4" name="Footer Placeholder 4"/>
          <p:cNvSpPr>
            <a:spLocks noGrp="1"/>
          </p:cNvSpPr>
          <p:nvPr>
            <p:ph type="ftr" sz="quarter" idx="10"/>
          </p:nvPr>
        </p:nvSpPr>
        <p:spPr>
          <a:xfrm>
            <a:off x="1990975" y="6248400"/>
            <a:ext cx="8229600" cy="304800"/>
          </a:xfrm>
        </p:spPr>
        <p:txBody>
          <a:bodyPr/>
          <a:lstStyle>
            <a:lvl1pPr>
              <a:defRPr>
                <a:latin typeface="Arial" panose="020B0604020202020204" pitchFamily="34" charset="0"/>
                <a:cs typeface="Arial" panose="020B0604020202020204" pitchFamily="34" charset="0"/>
              </a:defRPr>
            </a:lvl1pPr>
          </a:lstStyle>
          <a:p>
            <a:r>
              <a:rPr lang="en-US" dirty="0" smtClean="0"/>
              <a:t>Copyright © 2017 Pearson Education, Inc.</a:t>
            </a:r>
            <a:endParaRPr lang="en-US" dirty="0"/>
          </a:p>
        </p:txBody>
      </p:sp>
      <p:sp>
        <p:nvSpPr>
          <p:cNvPr id="5" name="Text Placeholder 2"/>
          <p:cNvSpPr>
            <a:spLocks noGrp="1"/>
          </p:cNvSpPr>
          <p:nvPr>
            <p:ph idx="1"/>
          </p:nvPr>
        </p:nvSpPr>
        <p:spPr bwMode="auto">
          <a:xfrm>
            <a:off x="772583" y="1559615"/>
            <a:ext cx="10515600" cy="3979793"/>
          </a:xfrm>
          <a:prstGeom prst="rect">
            <a:avLst/>
          </a:prstGeom>
          <a:solidFill>
            <a:srgbClr val="FFFFFF"/>
          </a:solidFill>
          <a:ln>
            <a:noFill/>
          </a:ln>
          <a:extLst/>
        </p:spPr>
        <p:txBody>
          <a:bodyPr vert="horz" wrap="square" lIns="91440" tIns="45720" rIns="91440" bIns="45720" numCol="1" anchor="t" anchorCtr="0" compatLnSpc="1">
            <a:prstTxWarp prst="textNoShape">
              <a:avLst/>
            </a:prstTxWarp>
          </a:bodyPr>
          <a:lstStyle>
            <a:lvl1pPr marL="228600" indent="-228600">
              <a:buFont typeface="Arial" pitchFamily="34" charset="0"/>
              <a:buChar char="•"/>
              <a:tabLst/>
              <a:defRPr/>
            </a:lvl1pPr>
            <a:lvl2pPr marL="463550" indent="-238125">
              <a:buClr>
                <a:srgbClr val="000A1E"/>
              </a:buClr>
              <a:buFont typeface="Arial" pitchFamily="34" charset="0"/>
              <a:buChar char="•"/>
              <a:defRPr/>
            </a:lvl2pPr>
            <a:lvl3pPr marL="622300" indent="-277813">
              <a:buClr>
                <a:srgbClr val="000A1E"/>
              </a:buClr>
              <a:buFont typeface="Arial" panose="020B0604020202020204" pitchFamily="34" charset="0"/>
              <a:buChar char="–"/>
              <a:tabLst/>
              <a:defRPr/>
            </a:lvl3pPr>
            <a:lvl4pPr marL="1087438" indent="-346075">
              <a:buClr>
                <a:srgbClr val="000A1E"/>
              </a:buClr>
              <a:buFont typeface="Wingdings" pitchFamily="2" charset="2"/>
              <a:buChar char="Ø"/>
              <a:defRPr/>
            </a:lvl4pPr>
            <a:lvl5pPr marL="1316038" indent="-346075">
              <a:buClr>
                <a:srgbClr val="000A1E"/>
              </a:buClr>
              <a:buFont typeface="Courier New" pitchFamily="49" charset="0"/>
              <a:buChar char="o"/>
              <a:defRPr/>
            </a:lvl5pPr>
          </a:lstStyle>
          <a:p>
            <a:pPr lvl="0"/>
            <a:r>
              <a:rPr lang="en-US" smtClean="0"/>
              <a:t>Click to edit Master text styles</a:t>
            </a:r>
          </a:p>
          <a:p>
            <a:pPr lvl="1"/>
            <a:r>
              <a:rPr lang="en-US" smtClean="0"/>
              <a:t>Second level</a:t>
            </a:r>
          </a:p>
          <a:p>
            <a:pPr lvl="2"/>
            <a:r>
              <a:rPr lang="en-US" smtClean="0"/>
              <a:t>Third level</a:t>
            </a:r>
          </a:p>
        </p:txBody>
      </p:sp>
      <p:sp>
        <p:nvSpPr>
          <p:cNvPr id="3" name="TextBox 2"/>
          <p:cNvSpPr txBox="1"/>
          <p:nvPr/>
        </p:nvSpPr>
        <p:spPr>
          <a:xfrm>
            <a:off x="10160000" y="6248401"/>
            <a:ext cx="1219200" cy="307777"/>
          </a:xfrm>
          <a:prstGeom prst="rect">
            <a:avLst/>
          </a:prstGeom>
          <a:noFill/>
        </p:spPr>
        <p:txBody>
          <a:bodyPr wrap="square" rtlCol="0">
            <a:spAutoFit/>
          </a:bodyPr>
          <a:lstStyle/>
          <a:p>
            <a:pPr algn="r"/>
            <a:r>
              <a:rPr lang="en-US" sz="1400" dirty="0" smtClean="0">
                <a:latin typeface="Arial" panose="020B0604020202020204" pitchFamily="34" charset="0"/>
                <a:cs typeface="Arial" panose="020B0604020202020204" pitchFamily="34" charset="0"/>
              </a:rPr>
              <a:t>12-</a:t>
            </a:r>
            <a:fld id="{4228BD1C-C212-4E35-9B32-BE5CA5ABAFDF}" type="slidenum">
              <a:rPr lang="en-US" sz="1400" smtClean="0">
                <a:latin typeface="Arial" panose="020B0604020202020204" pitchFamily="34" charset="0"/>
                <a:cs typeface="Arial" panose="020B0604020202020204" pitchFamily="34" charset="0"/>
              </a:rPr>
              <a:pPr algn="r"/>
              <a:t>‹#›</a:t>
            </a:fld>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3032700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44641" y="365126"/>
            <a:ext cx="10515600" cy="1097280"/>
          </a:xfrm>
          <a:solidFill>
            <a:srgbClr val="FAF1BC"/>
          </a:solidFill>
          <a:ln w="12700">
            <a:solidFill>
              <a:schemeClr val="tx1"/>
            </a:solidFill>
          </a:ln>
        </p:spPr>
        <p:txBody>
          <a:bodyPr anchor="ctr"/>
          <a:lstStyle>
            <a:lvl1pPr>
              <a:defRPr lang="en-US" dirty="0"/>
            </a:lvl1pPr>
          </a:lstStyle>
          <a:p>
            <a:pPr lvl="0"/>
            <a:r>
              <a:rPr lang="en-US" dirty="0" smtClean="0"/>
              <a:t>Click To Edit Master Title Style</a:t>
            </a:r>
            <a:endParaRPr lang="en-US" dirty="0"/>
          </a:p>
        </p:txBody>
      </p:sp>
      <p:sp>
        <p:nvSpPr>
          <p:cNvPr id="3" name="Footer Placeholder 4"/>
          <p:cNvSpPr>
            <a:spLocks noGrp="1"/>
          </p:cNvSpPr>
          <p:nvPr>
            <p:ph type="ftr" sz="quarter" idx="10"/>
          </p:nvPr>
        </p:nvSpPr>
        <p:spPr>
          <a:xfrm>
            <a:off x="1990975" y="6248400"/>
            <a:ext cx="8229600" cy="304800"/>
          </a:xfrm>
        </p:spPr>
        <p:txBody>
          <a:bodyPr/>
          <a:lstStyle>
            <a:lvl1pPr>
              <a:defRPr>
                <a:latin typeface="Arial" panose="020B0604020202020204" pitchFamily="34" charset="0"/>
                <a:cs typeface="Arial" panose="020B0604020202020204" pitchFamily="34" charset="0"/>
              </a:defRPr>
            </a:lvl1pPr>
          </a:lstStyle>
          <a:p>
            <a:r>
              <a:rPr lang="en-US" dirty="0" smtClean="0"/>
              <a:t>Copyright © 2017 Pearson Education, Inc.</a:t>
            </a:r>
            <a:endParaRPr lang="en-US" dirty="0"/>
          </a:p>
        </p:txBody>
      </p:sp>
      <p:sp>
        <p:nvSpPr>
          <p:cNvPr id="4" name="TextBox 3"/>
          <p:cNvSpPr txBox="1"/>
          <p:nvPr/>
        </p:nvSpPr>
        <p:spPr>
          <a:xfrm>
            <a:off x="10160000" y="6248401"/>
            <a:ext cx="1219200" cy="523220"/>
          </a:xfrm>
          <a:prstGeom prst="rect">
            <a:avLst/>
          </a:prstGeom>
          <a:noFill/>
        </p:spPr>
        <p:txBody>
          <a:bodyPr wrap="square" rtlCol="0">
            <a:spAutoFit/>
          </a:bodyPr>
          <a:lstStyle/>
          <a:p>
            <a:pPr algn="r"/>
            <a:endParaRPr lang="en-US" sz="1400" baseline="0" dirty="0" smtClean="0">
              <a:latin typeface="Arial" panose="020B0604020202020204" pitchFamily="34" charset="0"/>
              <a:cs typeface="Arial" panose="020B0604020202020204" pitchFamily="34" charset="0"/>
            </a:endParaRPr>
          </a:p>
          <a:p>
            <a:pPr algn="r"/>
            <a:r>
              <a:rPr lang="en-US" sz="1400" dirty="0" smtClean="0">
                <a:latin typeface="Arial" panose="020B0604020202020204" pitchFamily="34" charset="0"/>
                <a:cs typeface="Arial" panose="020B0604020202020204" pitchFamily="34" charset="0"/>
              </a:rPr>
              <a:t>12-</a:t>
            </a:r>
            <a:fld id="{4228BD1C-C212-4E35-9B32-BE5CA5ABAFDF}" type="slidenum">
              <a:rPr lang="en-US" sz="1400" smtClean="0">
                <a:latin typeface="Arial" panose="020B0604020202020204" pitchFamily="34" charset="0"/>
                <a:cs typeface="Arial" panose="020B0604020202020204" pitchFamily="34" charset="0"/>
              </a:rPr>
              <a:pPr algn="r"/>
              <a:t>‹#›</a:t>
            </a:fld>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6424560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Comparison">
    <p:bg>
      <p:bgPr>
        <a:solidFill>
          <a:srgbClr val="F2F2F2"/>
        </a:solidFill>
        <a:effectLst/>
      </p:bgPr>
    </p:bg>
    <p:spTree>
      <p:nvGrpSpPr>
        <p:cNvPr id="1" name=""/>
        <p:cNvGrpSpPr/>
        <p:nvPr/>
      </p:nvGrpSpPr>
      <p:grpSpPr>
        <a:xfrm>
          <a:off x="0" y="0"/>
          <a:ext cx="0" cy="0"/>
          <a:chOff x="0" y="0"/>
          <a:chExt cx="0" cy="0"/>
        </a:xfrm>
      </p:grpSpPr>
      <p:sp>
        <p:nvSpPr>
          <p:cNvPr id="10" name="Footer Placeholder 4"/>
          <p:cNvSpPr>
            <a:spLocks noGrp="1"/>
          </p:cNvSpPr>
          <p:nvPr>
            <p:ph type="ftr" sz="quarter" idx="10"/>
          </p:nvPr>
        </p:nvSpPr>
        <p:spPr>
          <a:xfrm>
            <a:off x="2005492" y="6248400"/>
            <a:ext cx="8229600" cy="304800"/>
          </a:xfrm>
        </p:spPr>
        <p:txBody>
          <a:bodyPr vert="horz" lIns="91440" tIns="45720" rIns="91440" bIns="45720" rtlCol="0" anchor="ctr"/>
          <a:lstStyle>
            <a:lvl1pPr>
              <a:defRPr lang="en-US" smtClean="0">
                <a:solidFill>
                  <a:srgbClr val="000A1E"/>
                </a:solidFill>
                <a:cs typeface="Arial" panose="020B0604020202020204" pitchFamily="34" charset="0"/>
              </a:defRPr>
            </a:lvl1pPr>
          </a:lstStyle>
          <a:p>
            <a:r>
              <a:rPr lang="en-US" dirty="0" smtClean="0"/>
              <a:t>Copyright © 2017 Pearson Education, Inc.</a:t>
            </a:r>
            <a:endParaRPr lang="en-US" dirty="0"/>
          </a:p>
        </p:txBody>
      </p:sp>
      <p:sp>
        <p:nvSpPr>
          <p:cNvPr id="11" name="TextBox 10"/>
          <p:cNvSpPr txBox="1"/>
          <p:nvPr/>
        </p:nvSpPr>
        <p:spPr>
          <a:xfrm>
            <a:off x="10160000" y="6248401"/>
            <a:ext cx="1219200" cy="307777"/>
          </a:xfrm>
          <a:prstGeom prst="rect">
            <a:avLst/>
          </a:prstGeom>
          <a:noFill/>
        </p:spPr>
        <p:txBody>
          <a:bodyPr wrap="square" rtlCol="0">
            <a:spAutoFit/>
          </a:bodyPr>
          <a:lstStyle/>
          <a:p>
            <a:pPr algn="r"/>
            <a:r>
              <a:rPr lang="en-US" sz="1400" dirty="0" smtClean="0">
                <a:latin typeface="Arial" panose="020B0604020202020204" pitchFamily="34" charset="0"/>
                <a:cs typeface="Arial" panose="020B0604020202020204" pitchFamily="34" charset="0"/>
              </a:rPr>
              <a:t>12-</a:t>
            </a:r>
            <a:fld id="{4228BD1C-C212-4E35-9B32-BE5CA5ABAFDF}" type="slidenum">
              <a:rPr lang="en-US" sz="1400" smtClean="0">
                <a:latin typeface="Arial" panose="020B0604020202020204" pitchFamily="34" charset="0"/>
                <a:cs typeface="Arial" panose="020B0604020202020204" pitchFamily="34" charset="0"/>
              </a:rPr>
              <a:pPr algn="r"/>
              <a:t>‹#›</a:t>
            </a:fld>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013821214"/>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_Comparison">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1097280"/>
          </a:xfrm>
          <a:solidFill>
            <a:srgbClr val="FAF1BC"/>
          </a:solidFill>
          <a:ln w="12700">
            <a:solidFill>
              <a:schemeClr val="tx1"/>
            </a:solidFill>
          </a:ln>
        </p:spPr>
        <p:txBody>
          <a:bodyPr anchor="ctr"/>
          <a:lstStyle>
            <a:lvl1pPr>
              <a:defRPr lang="en-US"/>
            </a:lvl1pPr>
          </a:lstStyle>
          <a:p>
            <a:pPr lvl="0"/>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29289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Text Placeholder 4"/>
          <p:cNvSpPr>
            <a:spLocks noGrp="1"/>
          </p:cNvSpPr>
          <p:nvPr>
            <p:ph type="body" sz="quarter" idx="3"/>
          </p:nvPr>
        </p:nvSpPr>
        <p:spPr>
          <a:xfrm>
            <a:off x="6172200" y="2505074"/>
            <a:ext cx="5183188" cy="110680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Footer Placeholder 4"/>
          <p:cNvSpPr>
            <a:spLocks noGrp="1"/>
          </p:cNvSpPr>
          <p:nvPr>
            <p:ph type="ftr" sz="quarter" idx="10"/>
          </p:nvPr>
        </p:nvSpPr>
        <p:spPr>
          <a:xfrm>
            <a:off x="1992245" y="6248400"/>
            <a:ext cx="8229600" cy="304800"/>
          </a:xfrm>
        </p:spPr>
        <p:txBody>
          <a:bodyPr/>
          <a:lstStyle>
            <a:lvl1pPr>
              <a:defRPr>
                <a:latin typeface="Arial" panose="020B0604020202020204" pitchFamily="34" charset="0"/>
                <a:cs typeface="Arial" panose="020B0604020202020204" pitchFamily="34" charset="0"/>
              </a:defRPr>
            </a:lvl1pPr>
          </a:lstStyle>
          <a:p>
            <a:r>
              <a:rPr lang="en-US" dirty="0" smtClean="0"/>
              <a:t>Copyright © 2017 Pearson Education, Inc.</a:t>
            </a:r>
            <a:endParaRPr lang="en-US" dirty="0"/>
          </a:p>
        </p:txBody>
      </p:sp>
      <p:sp>
        <p:nvSpPr>
          <p:cNvPr id="11" name="TextBox 10"/>
          <p:cNvSpPr txBox="1"/>
          <p:nvPr/>
        </p:nvSpPr>
        <p:spPr>
          <a:xfrm>
            <a:off x="10160000" y="6248401"/>
            <a:ext cx="1219200" cy="307777"/>
          </a:xfrm>
          <a:prstGeom prst="rect">
            <a:avLst/>
          </a:prstGeom>
          <a:noFill/>
        </p:spPr>
        <p:txBody>
          <a:bodyPr wrap="square" rtlCol="0">
            <a:spAutoFit/>
          </a:bodyPr>
          <a:lstStyle/>
          <a:p>
            <a:pPr algn="r"/>
            <a:r>
              <a:rPr lang="en-US" sz="1400" dirty="0" smtClean="0">
                <a:latin typeface="Arial" panose="020B0604020202020204" pitchFamily="34" charset="0"/>
                <a:cs typeface="Arial" panose="020B0604020202020204" pitchFamily="34" charset="0"/>
              </a:rPr>
              <a:t>12-</a:t>
            </a:r>
            <a:fld id="{4228BD1C-C212-4E35-9B32-BE5CA5ABAFDF}" type="slidenum">
              <a:rPr lang="en-US" sz="1400" smtClean="0">
                <a:latin typeface="Arial" panose="020B0604020202020204" pitchFamily="34" charset="0"/>
                <a:cs typeface="Arial" panose="020B0604020202020204" pitchFamily="34" charset="0"/>
              </a:rPr>
              <a:pPr algn="r"/>
              <a:t>‹#›</a:t>
            </a:fld>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26076870"/>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and Contentch1">
    <p:bg>
      <p:bgPr>
        <a:solidFill>
          <a:srgbClr val="F2F2F2"/>
        </a:solidFill>
        <a:effectLst/>
      </p:bgPr>
    </p:bg>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a:xfrm>
            <a:off x="1892300" y="6248400"/>
            <a:ext cx="8432800" cy="304800"/>
          </a:xfrm>
        </p:spPr>
        <p:txBody>
          <a:bodyPr/>
          <a:lstStyle>
            <a:lvl1pPr>
              <a:defRPr/>
            </a:lvl1pPr>
          </a:lstStyle>
          <a:p>
            <a:r>
              <a:rPr lang="en-US" dirty="0" smtClean="0"/>
              <a:t>Copyright © 2017 Pearson Education, Inc.</a:t>
            </a:r>
            <a:endParaRPr lang="en-US" dirty="0"/>
          </a:p>
        </p:txBody>
      </p:sp>
      <p:pic>
        <p:nvPicPr>
          <p:cNvPr id="4" name="Picture 4" descr="disclaimer"/>
          <p:cNvPicPr>
            <a:picLocks noChangeAspect="1" noChangeArrowheads="1"/>
          </p:cNvPicPr>
          <p:nvPr/>
        </p:nvPicPr>
        <p:blipFill>
          <a:blip r:embed="rId2" cstate="print"/>
          <a:srcRect/>
          <a:stretch>
            <a:fillRect/>
          </a:stretch>
        </p:blipFill>
        <p:spPr bwMode="auto">
          <a:xfrm>
            <a:off x="2286000" y="1447801"/>
            <a:ext cx="7467600" cy="2265363"/>
          </a:xfrm>
          <a:prstGeom prst="rect">
            <a:avLst/>
          </a:prstGeom>
          <a:noFill/>
          <a:ln w="9525">
            <a:noFill/>
            <a:miter lim="800000"/>
            <a:headEnd/>
            <a:tailEnd/>
          </a:ln>
        </p:spPr>
      </p:pic>
      <p:pic>
        <p:nvPicPr>
          <p:cNvPr id="5" name="Picture 4"/>
          <p:cNvPicPr>
            <a:picLocks noChangeAspect="1"/>
          </p:cNvPicPr>
          <p:nvPr/>
        </p:nvPicPr>
        <p:blipFill>
          <a:blip r:embed="rId3" cstate="print"/>
          <a:stretch>
            <a:fillRect/>
          </a:stretch>
        </p:blipFill>
        <p:spPr>
          <a:xfrm>
            <a:off x="2922714" y="3820012"/>
            <a:ext cx="6943725" cy="1457325"/>
          </a:xfrm>
          <a:prstGeom prst="rect">
            <a:avLst/>
          </a:prstGeom>
        </p:spPr>
      </p:pic>
    </p:spTree>
    <p:extLst>
      <p:ext uri="{BB962C8B-B14F-4D97-AF65-F5344CB8AC3E}">
        <p14:creationId xmlns:p14="http://schemas.microsoft.com/office/powerpoint/2010/main" xmlns="" val="250851142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7" name="Freeform 6"/>
          <p:cNvSpPr/>
          <p:nvPr/>
        </p:nvSpPr>
        <p:spPr>
          <a:xfrm>
            <a:off x="-4233" y="5579166"/>
            <a:ext cx="4766733" cy="1265583"/>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latin typeface="Arial" panose="020B0604020202020204" pitchFamily="34" charset="0"/>
            </a:endParaRPr>
          </a:p>
        </p:txBody>
      </p:sp>
      <p:sp>
        <p:nvSpPr>
          <p:cNvPr id="8" name="Freeform 7"/>
          <p:cNvSpPr/>
          <p:nvPr/>
        </p:nvSpPr>
        <p:spPr>
          <a:xfrm>
            <a:off x="13758" y="5579166"/>
            <a:ext cx="12194117" cy="1308651"/>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rgbClr val="FFDB7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latin typeface="Arial" panose="020B0604020202020204" pitchFamily="34" charset="0"/>
            </a:endParaRPr>
          </a:p>
        </p:txBody>
      </p:sp>
      <p:sp>
        <p:nvSpPr>
          <p:cNvPr id="1028" name="Title Placeholder 1"/>
          <p:cNvSpPr>
            <a:spLocks noGrp="1"/>
          </p:cNvSpPr>
          <p:nvPr>
            <p:ph type="title"/>
          </p:nvPr>
        </p:nvSpPr>
        <p:spPr bwMode="auto">
          <a:xfrm>
            <a:off x="857894" y="365125"/>
            <a:ext cx="10515600" cy="1097280"/>
          </a:xfrm>
          <a:prstGeom prst="rect">
            <a:avLst/>
          </a:prstGeom>
          <a:solidFill>
            <a:srgbClr val="FAF1BC"/>
          </a:solidFill>
          <a:ln w="12700">
            <a:solidFill>
              <a:schemeClr val="tx1"/>
            </a:solidFill>
          </a:ln>
          <a:extLst/>
        </p:spPr>
        <p:txBody>
          <a:bodyPr anchor="ctr"/>
          <a:lstStyle/>
          <a:p>
            <a:pPr lvl="0"/>
            <a:r>
              <a:rPr lang="en-US" smtClean="0"/>
              <a:t>Click to edit Master title style</a:t>
            </a:r>
            <a:endParaRPr lang="en-US" dirty="0" smtClean="0"/>
          </a:p>
        </p:txBody>
      </p:sp>
      <p:sp>
        <p:nvSpPr>
          <p:cNvPr id="1029" name="Text Placeholder 2"/>
          <p:cNvSpPr>
            <a:spLocks noGrp="1"/>
          </p:cNvSpPr>
          <p:nvPr>
            <p:ph type="body" idx="1"/>
          </p:nvPr>
        </p:nvSpPr>
        <p:spPr bwMode="auto">
          <a:xfrm>
            <a:off x="868622" y="1591710"/>
            <a:ext cx="10515600" cy="3944388"/>
          </a:xfrm>
          <a:prstGeom prst="rect">
            <a:avLst/>
          </a:prstGeom>
          <a:solidFill>
            <a:srgbClr val="FFFFFF"/>
          </a:solidFill>
          <a:ln>
            <a:noFill/>
          </a:ln>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3"/>
            <a:r>
              <a:rPr lang="en-US" smtClean="0"/>
              <a:t>Second level</a:t>
            </a:r>
          </a:p>
          <a:p>
            <a:pPr lvl="4"/>
            <a:r>
              <a:rPr lang="en-US" smtClean="0"/>
              <a:t>Third level</a:t>
            </a:r>
          </a:p>
        </p:txBody>
      </p:sp>
      <p:sp>
        <p:nvSpPr>
          <p:cNvPr id="5" name="Footer Placeholder 4"/>
          <p:cNvSpPr>
            <a:spLocks noGrp="1"/>
          </p:cNvSpPr>
          <p:nvPr>
            <p:ph type="ftr" sz="quarter" idx="3"/>
          </p:nvPr>
        </p:nvSpPr>
        <p:spPr>
          <a:xfrm>
            <a:off x="1977723" y="6248400"/>
            <a:ext cx="8229600" cy="304800"/>
          </a:xfrm>
          <a:prstGeom prst="rect">
            <a:avLst/>
          </a:prstGeom>
        </p:spPr>
        <p:txBody>
          <a:bodyPr vert="horz" lIns="91440" tIns="45720" rIns="91440" bIns="45720" rtlCol="0" anchor="ctr"/>
          <a:lstStyle>
            <a:lvl1pPr algn="ctr">
              <a:defRPr sz="1000" cap="none" spc="200" baseline="0">
                <a:solidFill>
                  <a:schemeClr val="tx1"/>
                </a:solidFill>
                <a:latin typeface="Arial" panose="020B0604020202020204" pitchFamily="34" charset="0"/>
                <a:cs typeface="Arial" charset="0"/>
              </a:defRPr>
            </a:lvl1pPr>
          </a:lstStyle>
          <a:p>
            <a:r>
              <a:rPr lang="en-US" dirty="0" smtClean="0"/>
              <a:t>Copyright © 2017 Pearson Education, Inc.</a:t>
            </a:r>
            <a:endParaRPr lang="en-US" dirty="0"/>
          </a:p>
        </p:txBody>
      </p:sp>
      <p:pic>
        <p:nvPicPr>
          <p:cNvPr id="3" name="Picture 2"/>
          <p:cNvPicPr preferRelativeResize="0">
            <a:picLocks/>
          </p:cNvPicPr>
          <p:nvPr/>
        </p:nvPicPr>
        <p:blipFill>
          <a:blip r:embed="rId8" cstate="print"/>
          <a:stretch>
            <a:fillRect/>
          </a:stretch>
        </p:blipFill>
        <p:spPr>
          <a:xfrm>
            <a:off x="1977723" y="5891630"/>
            <a:ext cx="8321040" cy="274320"/>
          </a:xfrm>
          <a:prstGeom prst="rect">
            <a:avLst/>
          </a:prstGeom>
        </p:spPr>
      </p:pic>
    </p:spTree>
    <p:extLst>
      <p:ext uri="{BB962C8B-B14F-4D97-AF65-F5344CB8AC3E}">
        <p14:creationId xmlns:p14="http://schemas.microsoft.com/office/powerpoint/2010/main" xmlns="" val="30480868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iming>
    <p:tnLst>
      <p:par>
        <p:cTn id="1" dur="indefinite" restart="never" nodeType="tmRoot"/>
      </p:par>
    </p:tnLst>
  </p:timing>
  <p:hf sldNum="0" hdr="0" dt="0"/>
  <p:txStyles>
    <p:titleStyle>
      <a:lvl1pPr algn="l" defTabSz="114300" rtl="0" eaLnBrk="1" fontAlgn="base" hangingPunct="1">
        <a:spcBef>
          <a:spcPct val="0"/>
        </a:spcBef>
        <a:spcAft>
          <a:spcPct val="0"/>
        </a:spcAft>
        <a:defRPr lang="en-US" sz="3600" kern="1200" cap="none" dirty="0" smtClean="0">
          <a:solidFill>
            <a:schemeClr val="tx1"/>
          </a:solidFill>
          <a:latin typeface="Arial" pitchFamily="34" charset="0"/>
          <a:ea typeface="+mn-ea"/>
          <a:cs typeface="Arial" panose="020B0604020202020204" pitchFamily="34" charset="0"/>
        </a:defRPr>
      </a:lvl1pPr>
      <a:lvl2pPr algn="l" rtl="0" eaLnBrk="1" fontAlgn="base" hangingPunct="1">
        <a:spcBef>
          <a:spcPct val="0"/>
        </a:spcBef>
        <a:spcAft>
          <a:spcPct val="0"/>
        </a:spcAft>
        <a:defRPr sz="3200">
          <a:solidFill>
            <a:schemeClr val="tx1"/>
          </a:solidFill>
          <a:latin typeface="Helvetica" pitchFamily="34" charset="0"/>
        </a:defRPr>
      </a:lvl2pPr>
      <a:lvl3pPr algn="l" rtl="0" eaLnBrk="1" fontAlgn="base" hangingPunct="1">
        <a:spcBef>
          <a:spcPct val="0"/>
        </a:spcBef>
        <a:spcAft>
          <a:spcPct val="0"/>
        </a:spcAft>
        <a:defRPr sz="3200">
          <a:solidFill>
            <a:schemeClr val="tx1"/>
          </a:solidFill>
          <a:latin typeface="Helvetica" pitchFamily="34" charset="0"/>
        </a:defRPr>
      </a:lvl3pPr>
      <a:lvl4pPr algn="l" rtl="0" eaLnBrk="1" fontAlgn="base" hangingPunct="1">
        <a:spcBef>
          <a:spcPct val="0"/>
        </a:spcBef>
        <a:spcAft>
          <a:spcPct val="0"/>
        </a:spcAft>
        <a:defRPr sz="3200">
          <a:solidFill>
            <a:schemeClr val="tx1"/>
          </a:solidFill>
          <a:latin typeface="Helvetica" pitchFamily="34" charset="0"/>
        </a:defRPr>
      </a:lvl4pPr>
      <a:lvl5pPr algn="l" rtl="0" eaLnBrk="1" fontAlgn="base" hangingPunct="1">
        <a:spcBef>
          <a:spcPct val="0"/>
        </a:spcBef>
        <a:spcAft>
          <a:spcPct val="0"/>
        </a:spcAft>
        <a:defRPr sz="3200">
          <a:solidFill>
            <a:schemeClr val="tx1"/>
          </a:solidFill>
          <a:latin typeface="Helvetica" pitchFamily="34" charset="0"/>
        </a:defRPr>
      </a:lvl5pPr>
      <a:lvl6pPr marL="457200" algn="l" rtl="0" eaLnBrk="1" fontAlgn="base" hangingPunct="1">
        <a:spcBef>
          <a:spcPct val="0"/>
        </a:spcBef>
        <a:spcAft>
          <a:spcPct val="0"/>
        </a:spcAft>
        <a:defRPr sz="2800">
          <a:solidFill>
            <a:schemeClr val="tx1"/>
          </a:solidFill>
          <a:latin typeface="Franklin Gothic Medium" pitchFamily="34" charset="0"/>
        </a:defRPr>
      </a:lvl6pPr>
      <a:lvl7pPr marL="914400" algn="l" rtl="0" eaLnBrk="1" fontAlgn="base" hangingPunct="1">
        <a:spcBef>
          <a:spcPct val="0"/>
        </a:spcBef>
        <a:spcAft>
          <a:spcPct val="0"/>
        </a:spcAft>
        <a:defRPr sz="2800">
          <a:solidFill>
            <a:schemeClr val="tx1"/>
          </a:solidFill>
          <a:latin typeface="Franklin Gothic Medium" pitchFamily="34" charset="0"/>
        </a:defRPr>
      </a:lvl7pPr>
      <a:lvl8pPr marL="1371600" algn="l" rtl="0" eaLnBrk="1" fontAlgn="base" hangingPunct="1">
        <a:spcBef>
          <a:spcPct val="0"/>
        </a:spcBef>
        <a:spcAft>
          <a:spcPct val="0"/>
        </a:spcAft>
        <a:defRPr sz="2800">
          <a:solidFill>
            <a:schemeClr val="tx1"/>
          </a:solidFill>
          <a:latin typeface="Franklin Gothic Medium" pitchFamily="34" charset="0"/>
        </a:defRPr>
      </a:lvl8pPr>
      <a:lvl9pPr marL="1828800" algn="l" rtl="0" eaLnBrk="1" fontAlgn="base" hangingPunct="1">
        <a:spcBef>
          <a:spcPct val="0"/>
        </a:spcBef>
        <a:spcAft>
          <a:spcPct val="0"/>
        </a:spcAft>
        <a:defRPr sz="2800">
          <a:solidFill>
            <a:schemeClr val="tx1"/>
          </a:solidFill>
          <a:latin typeface="Franklin Gothic Medium" pitchFamily="34" charset="0"/>
        </a:defRPr>
      </a:lvl9pPr>
    </p:titleStyle>
    <p:bodyStyle>
      <a:lvl1pPr marL="225425" indent="-225425" algn="l" rtl="0" eaLnBrk="1" fontAlgn="base" hangingPunct="1">
        <a:spcBef>
          <a:spcPts val="800"/>
        </a:spcBef>
        <a:spcAft>
          <a:spcPct val="0"/>
        </a:spcAft>
        <a:buFont typeface="Arial" pitchFamily="34" charset="0"/>
        <a:buChar char="•"/>
        <a:defRPr sz="2800" kern="1200">
          <a:solidFill>
            <a:schemeClr val="tx1"/>
          </a:solidFill>
          <a:latin typeface="Arial" pitchFamily="34" charset="0"/>
          <a:ea typeface="+mn-ea"/>
          <a:cs typeface="Arial" pitchFamily="34" charset="0"/>
        </a:defRPr>
      </a:lvl1pPr>
      <a:lvl2pPr marL="234950" indent="-234950" algn="l" rtl="0" eaLnBrk="1" fontAlgn="base" hangingPunct="1">
        <a:spcBef>
          <a:spcPts val="300"/>
        </a:spcBef>
        <a:spcAft>
          <a:spcPct val="0"/>
        </a:spcAft>
        <a:buClr>
          <a:srgbClr val="000A1E"/>
        </a:buClr>
        <a:buFont typeface="Arial" pitchFamily="34" charset="0"/>
        <a:buChar char="•"/>
        <a:tabLst/>
        <a:defRPr sz="2800" kern="1200">
          <a:solidFill>
            <a:schemeClr val="tx1"/>
          </a:solidFill>
          <a:latin typeface="Arial" pitchFamily="34" charset="0"/>
          <a:ea typeface="+mn-ea"/>
          <a:cs typeface="Arial" pitchFamily="34" charset="0"/>
        </a:defRPr>
      </a:lvl2pPr>
      <a:lvl3pPr marL="463550" indent="-225425" algn="l" rtl="0" eaLnBrk="1" fontAlgn="base" hangingPunct="1">
        <a:spcBef>
          <a:spcPts val="300"/>
        </a:spcBef>
        <a:spcAft>
          <a:spcPct val="0"/>
        </a:spcAft>
        <a:buClr>
          <a:srgbClr val="000A1E"/>
        </a:buClr>
        <a:buFont typeface="Arial" pitchFamily="34" charset="0"/>
        <a:buChar char="•"/>
        <a:defRPr sz="2800" kern="1200">
          <a:solidFill>
            <a:schemeClr val="tx1"/>
          </a:solidFill>
          <a:latin typeface="Arial" pitchFamily="34" charset="0"/>
          <a:ea typeface="+mn-ea"/>
          <a:cs typeface="Arial" pitchFamily="34" charset="0"/>
        </a:defRPr>
      </a:lvl3pPr>
      <a:lvl4pPr marL="622300" indent="-284163" algn="l" rtl="0" eaLnBrk="1" fontAlgn="base" hangingPunct="1">
        <a:spcBef>
          <a:spcPts val="300"/>
        </a:spcBef>
        <a:spcAft>
          <a:spcPct val="0"/>
        </a:spcAft>
        <a:buClr>
          <a:srgbClr val="000A1E"/>
        </a:buClr>
        <a:buFont typeface="Arial" panose="020B0604020202020204" pitchFamily="34" charset="0"/>
        <a:buChar char="–"/>
        <a:defRPr sz="2800" kern="1200">
          <a:solidFill>
            <a:schemeClr val="tx1"/>
          </a:solidFill>
          <a:latin typeface="Arial" pitchFamily="34" charset="0"/>
          <a:ea typeface="+mn-ea"/>
          <a:cs typeface="Arial" pitchFamily="34" charset="0"/>
        </a:defRPr>
      </a:lvl4pPr>
      <a:lvl5pPr marL="1033463" indent="-384175" algn="l" rtl="0" eaLnBrk="1" fontAlgn="base" hangingPunct="1">
        <a:spcBef>
          <a:spcPts val="300"/>
        </a:spcBef>
        <a:spcAft>
          <a:spcPct val="0"/>
        </a:spcAft>
        <a:buClr>
          <a:srgbClr val="000A1E"/>
        </a:buClr>
        <a:buFont typeface="Wingdings" panose="05000000000000000000" pitchFamily="2" charset="2"/>
        <a:buChar char="Ø"/>
        <a:defRPr sz="2800" kern="1200">
          <a:solidFill>
            <a:schemeClr val="tx1"/>
          </a:solidFill>
          <a:latin typeface="Arial" pitchFamily="34" charset="0"/>
          <a:ea typeface="+mn-ea"/>
          <a:cs typeface="Arial" pitchFamily="34" charset="0"/>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en.wikipedia.org/wiki/Waterfall_model"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en.wikipedia.org/wiki/Analysis_paralysis"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Information Systems Development</a:t>
            </a:r>
            <a:endParaRPr lang="en-US" dirty="0"/>
          </a:p>
        </p:txBody>
      </p:sp>
      <p:sp>
        <p:nvSpPr>
          <p:cNvPr id="3" name="Title 2"/>
          <p:cNvSpPr>
            <a:spLocks noGrp="1"/>
          </p:cNvSpPr>
          <p:nvPr>
            <p:ph type="title"/>
          </p:nvPr>
        </p:nvSpPr>
        <p:spPr/>
        <p:txBody>
          <a:bodyPr/>
          <a:lstStyle/>
          <a:p>
            <a:r>
              <a:rPr lang="en-US" dirty="0" smtClean="0"/>
              <a:t>Chapter 12</a:t>
            </a:r>
            <a:endParaRPr lang="en-US" dirty="0"/>
          </a:p>
        </p:txBody>
      </p:sp>
    </p:spTree>
    <p:extLst>
      <p:ext uri="{BB962C8B-B14F-4D97-AF65-F5344CB8AC3E}">
        <p14:creationId xmlns:p14="http://schemas.microsoft.com/office/powerpoint/2010/main" xmlns="" val="28759399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dirty="0" smtClean="0">
                <a:latin typeface="Arial" charset="0"/>
                <a:cs typeface="Arial" charset="0"/>
              </a:rPr>
              <a:t>Changes in Requirements</a:t>
            </a:r>
          </a:p>
        </p:txBody>
      </p:sp>
      <p:sp>
        <p:nvSpPr>
          <p:cNvPr id="3" name="Footer Placeholder 2"/>
          <p:cNvSpPr>
            <a:spLocks noGrp="1"/>
          </p:cNvSpPr>
          <p:nvPr>
            <p:ph type="ftr" sz="quarter" idx="10"/>
          </p:nvPr>
        </p:nvSpPr>
        <p:spPr/>
        <p:txBody>
          <a:bodyPr/>
          <a:lstStyle/>
          <a:p>
            <a:pPr>
              <a:defRPr/>
            </a:pPr>
            <a:r>
              <a:rPr lang="en-US" smtClean="0"/>
              <a:t>Copyright © 2017 Pearson Education, Inc.</a:t>
            </a:r>
            <a:endParaRPr lang="en-US" dirty="0"/>
          </a:p>
        </p:txBody>
      </p:sp>
      <p:sp>
        <p:nvSpPr>
          <p:cNvPr id="17411" name="Content Placeholder 3"/>
          <p:cNvSpPr>
            <a:spLocks noGrp="1"/>
          </p:cNvSpPr>
          <p:nvPr>
            <p:ph idx="1"/>
          </p:nvPr>
        </p:nvSpPr>
        <p:spPr/>
        <p:txBody>
          <a:bodyPr/>
          <a:lstStyle/>
          <a:p>
            <a:pPr marL="233363" indent="-233363">
              <a:buFont typeface="Arial" charset="0"/>
              <a:buChar char="•"/>
            </a:pPr>
            <a:r>
              <a:rPr lang="en-US" dirty="0" smtClean="0">
                <a:latin typeface="Arial" charset="0"/>
                <a:cs typeface="Arial" charset="0"/>
              </a:rPr>
              <a:t>Aims at moving target</a:t>
            </a:r>
          </a:p>
          <a:p>
            <a:pPr marL="233363" indent="-233363">
              <a:buFont typeface="Arial" charset="0"/>
              <a:buChar char="•"/>
            </a:pPr>
            <a:r>
              <a:rPr lang="en-US" dirty="0">
                <a:latin typeface="Arial" charset="0"/>
                <a:cs typeface="Arial" charset="0"/>
              </a:rPr>
              <a:t>B</a:t>
            </a:r>
            <a:r>
              <a:rPr lang="en-US" dirty="0" smtClean="0">
                <a:latin typeface="Arial" charset="0"/>
                <a:cs typeface="Arial" charset="0"/>
              </a:rPr>
              <a:t>igger system, longer project, more requirements will change</a:t>
            </a:r>
          </a:p>
          <a:p>
            <a:pPr marL="233363" indent="-233363">
              <a:buFont typeface="Arial" charset="0"/>
              <a:buChar char="•"/>
            </a:pPr>
            <a:r>
              <a:rPr lang="en-US" dirty="0" smtClean="0">
                <a:latin typeface="Arial" charset="0"/>
                <a:cs typeface="Arial" charset="0"/>
              </a:rPr>
              <a:t>What should development team do?</a:t>
            </a:r>
          </a:p>
          <a:p>
            <a:pPr lvl="2"/>
            <a:r>
              <a:rPr lang="en-US" dirty="0" smtClean="0">
                <a:latin typeface="Arial" charset="0"/>
                <a:cs typeface="Arial" charset="0"/>
              </a:rPr>
              <a:t>Incorporate changes along the way or make changes in maintenance phase?</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r>
              <a:rPr lang="en-US" dirty="0" smtClean="0">
                <a:latin typeface="Arial" charset="0"/>
                <a:cs typeface="Arial" charset="0"/>
              </a:rPr>
              <a:t>Scheduling and Budgeting Difficulties</a:t>
            </a:r>
          </a:p>
        </p:txBody>
      </p:sp>
      <p:sp>
        <p:nvSpPr>
          <p:cNvPr id="3" name="Footer Placeholder 2"/>
          <p:cNvSpPr>
            <a:spLocks noGrp="1"/>
          </p:cNvSpPr>
          <p:nvPr>
            <p:ph type="ftr" sz="quarter" idx="10"/>
          </p:nvPr>
        </p:nvSpPr>
        <p:spPr/>
        <p:txBody>
          <a:bodyPr/>
          <a:lstStyle/>
          <a:p>
            <a:pPr>
              <a:defRPr/>
            </a:pPr>
            <a:r>
              <a:rPr lang="en-US" smtClean="0"/>
              <a:t>Copyright © 2017 Pearson Education, Inc.</a:t>
            </a:r>
            <a:endParaRPr lang="en-US" dirty="0"/>
          </a:p>
        </p:txBody>
      </p:sp>
      <p:sp>
        <p:nvSpPr>
          <p:cNvPr id="4" name="Content Placeholder 3"/>
          <p:cNvSpPr>
            <a:spLocks noGrp="1"/>
          </p:cNvSpPr>
          <p:nvPr>
            <p:ph idx="1"/>
          </p:nvPr>
        </p:nvSpPr>
        <p:spPr/>
        <p:txBody>
          <a:bodyPr/>
          <a:lstStyle/>
          <a:p>
            <a:pPr marL="228600" lvl="1" indent="-228600" defTabSz="933450">
              <a:lnSpc>
                <a:spcPct val="90000"/>
              </a:lnSpc>
              <a:spcAft>
                <a:spcPct val="20000"/>
              </a:spcAft>
              <a:buFontTx/>
              <a:buChar char="••"/>
              <a:defRPr/>
            </a:pPr>
            <a:r>
              <a:rPr lang="en-US" sz="2600" dirty="0">
                <a:solidFill>
                  <a:schemeClr val="accent3">
                    <a:lumMod val="10000"/>
                  </a:schemeClr>
                </a:solidFill>
              </a:rPr>
              <a:t>How long to build it?</a:t>
            </a:r>
          </a:p>
          <a:p>
            <a:pPr marL="228600" lvl="1" indent="-228600" defTabSz="933450">
              <a:lnSpc>
                <a:spcPct val="90000"/>
              </a:lnSpc>
              <a:spcAft>
                <a:spcPct val="20000"/>
              </a:spcAft>
              <a:buFontTx/>
              <a:buChar char="••"/>
              <a:defRPr/>
            </a:pPr>
            <a:r>
              <a:rPr lang="en-US" sz="2600" dirty="0">
                <a:solidFill>
                  <a:schemeClr val="accent3">
                    <a:lumMod val="10000"/>
                  </a:schemeClr>
                </a:solidFill>
              </a:rPr>
              <a:t>How long to create data model?</a:t>
            </a:r>
          </a:p>
          <a:p>
            <a:pPr marL="228600" lvl="1" indent="-228600" defTabSz="933450">
              <a:lnSpc>
                <a:spcPct val="90000"/>
              </a:lnSpc>
              <a:spcAft>
                <a:spcPct val="20000"/>
              </a:spcAft>
              <a:buFontTx/>
              <a:buChar char="••"/>
              <a:defRPr/>
            </a:pPr>
            <a:r>
              <a:rPr lang="en-US" sz="2600" dirty="0">
                <a:solidFill>
                  <a:schemeClr val="accent3">
                    <a:lumMod val="10000"/>
                  </a:schemeClr>
                </a:solidFill>
              </a:rPr>
              <a:t>How long to build database applications?</a:t>
            </a:r>
          </a:p>
          <a:p>
            <a:pPr marL="228600" lvl="1" indent="-228600" defTabSz="933450">
              <a:lnSpc>
                <a:spcPct val="90000"/>
              </a:lnSpc>
              <a:spcAft>
                <a:spcPct val="20000"/>
              </a:spcAft>
              <a:buFontTx/>
              <a:buChar char="••"/>
              <a:defRPr/>
            </a:pPr>
            <a:r>
              <a:rPr lang="en-US" sz="2600" dirty="0">
                <a:solidFill>
                  <a:schemeClr val="accent3">
                    <a:lumMod val="10000"/>
                  </a:schemeClr>
                </a:solidFill>
              </a:rPr>
              <a:t>How long to do testing?</a:t>
            </a:r>
          </a:p>
          <a:p>
            <a:pPr marL="228600" lvl="1" indent="-228600" defTabSz="933450">
              <a:lnSpc>
                <a:spcPct val="90000"/>
              </a:lnSpc>
              <a:spcAft>
                <a:spcPct val="20000"/>
              </a:spcAft>
              <a:buFontTx/>
              <a:buChar char="••"/>
              <a:defRPr/>
            </a:pPr>
            <a:r>
              <a:rPr lang="en-US" sz="2600" dirty="0">
                <a:solidFill>
                  <a:schemeClr val="accent3">
                    <a:lumMod val="10000"/>
                  </a:schemeClr>
                </a:solidFill>
              </a:rPr>
              <a:t>How long to develop and document procedures?</a:t>
            </a:r>
          </a:p>
          <a:p>
            <a:pPr marL="228600" lvl="1" indent="-228600" defTabSz="933450">
              <a:lnSpc>
                <a:spcPct val="90000"/>
              </a:lnSpc>
              <a:spcAft>
                <a:spcPct val="20000"/>
              </a:spcAft>
              <a:buFontTx/>
              <a:buChar char="••"/>
              <a:defRPr/>
            </a:pPr>
            <a:r>
              <a:rPr lang="en-US" sz="2600" dirty="0">
                <a:solidFill>
                  <a:schemeClr val="accent3">
                    <a:lumMod val="10000"/>
                  </a:schemeClr>
                </a:solidFill>
              </a:rPr>
              <a:t>How long for training?</a:t>
            </a:r>
          </a:p>
          <a:p>
            <a:pPr marL="228600" lvl="1" indent="-228600" defTabSz="933450">
              <a:lnSpc>
                <a:spcPct val="90000"/>
              </a:lnSpc>
              <a:spcAft>
                <a:spcPct val="20000"/>
              </a:spcAft>
              <a:buFontTx/>
              <a:buChar char="••"/>
              <a:defRPr/>
            </a:pPr>
            <a:r>
              <a:rPr lang="en-US" sz="2600" dirty="0">
                <a:solidFill>
                  <a:schemeClr val="accent3">
                    <a:lumMod val="10000"/>
                  </a:schemeClr>
                </a:solidFill>
              </a:rPr>
              <a:t>How many labor hours? Labor cost?</a:t>
            </a:r>
          </a:p>
          <a:p>
            <a:pPr marL="228600" lvl="1" indent="-228600" defTabSz="933450">
              <a:lnSpc>
                <a:spcPct val="90000"/>
              </a:lnSpc>
              <a:spcAft>
                <a:spcPct val="20000"/>
              </a:spcAft>
              <a:buFontTx/>
              <a:buChar char="••"/>
              <a:defRPr/>
            </a:pPr>
            <a:r>
              <a:rPr lang="en-US" sz="2600" dirty="0">
                <a:solidFill>
                  <a:schemeClr val="accent3">
                    <a:lumMod val="10000"/>
                  </a:schemeClr>
                </a:solidFill>
              </a:rPr>
              <a:t>What’s the rate of return on investment?</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r>
              <a:rPr lang="en-US" dirty="0" smtClean="0">
                <a:latin typeface="Arial" charset="0"/>
                <a:cs typeface="Arial" charset="0"/>
              </a:rPr>
              <a:t>Changing Technology</a:t>
            </a:r>
          </a:p>
        </p:txBody>
      </p:sp>
      <p:sp>
        <p:nvSpPr>
          <p:cNvPr id="3" name="Footer Placeholder 2"/>
          <p:cNvSpPr>
            <a:spLocks noGrp="1"/>
          </p:cNvSpPr>
          <p:nvPr>
            <p:ph type="ftr" sz="quarter" idx="10"/>
          </p:nvPr>
        </p:nvSpPr>
        <p:spPr/>
        <p:txBody>
          <a:bodyPr/>
          <a:lstStyle/>
          <a:p>
            <a:pPr>
              <a:defRPr/>
            </a:pPr>
            <a:r>
              <a:rPr lang="en-US" smtClean="0"/>
              <a:t>Copyright © 2017 Pearson Education, Inc.</a:t>
            </a:r>
            <a:endParaRPr lang="en-US" dirty="0"/>
          </a:p>
        </p:txBody>
      </p:sp>
      <p:sp>
        <p:nvSpPr>
          <p:cNvPr id="21507" name="Content Placeholder 3"/>
          <p:cNvSpPr>
            <a:spLocks noGrp="1"/>
          </p:cNvSpPr>
          <p:nvPr>
            <p:ph idx="1"/>
          </p:nvPr>
        </p:nvSpPr>
        <p:spPr/>
        <p:txBody>
          <a:bodyPr/>
          <a:lstStyle/>
          <a:p>
            <a:pPr marL="233363" indent="-233363">
              <a:buFont typeface="Arial" charset="0"/>
              <a:buChar char="•"/>
            </a:pPr>
            <a:r>
              <a:rPr lang="en-US" dirty="0" smtClean="0">
                <a:latin typeface="Arial" charset="0"/>
                <a:cs typeface="Arial" charset="0"/>
              </a:rPr>
              <a:t>Stop development to switch to new technology? </a:t>
            </a:r>
          </a:p>
          <a:p>
            <a:pPr marL="233363" indent="-233363">
              <a:buFont typeface="Arial" charset="0"/>
              <a:buChar char="•"/>
            </a:pPr>
            <a:r>
              <a:rPr lang="en-US" dirty="0">
                <a:latin typeface="Arial" charset="0"/>
                <a:cs typeface="Arial" charset="0"/>
              </a:rPr>
              <a:t>F</a:t>
            </a:r>
            <a:r>
              <a:rPr lang="en-US" dirty="0" smtClean="0">
                <a:latin typeface="Arial" charset="0"/>
                <a:cs typeface="Arial" charset="0"/>
              </a:rPr>
              <a:t>inish developing according to existing plan?</a:t>
            </a:r>
          </a:p>
          <a:p>
            <a:pPr marL="233363" indent="-233363">
              <a:buFont typeface="Arial" charset="0"/>
              <a:buChar char="•"/>
            </a:pPr>
            <a:r>
              <a:rPr lang="en-US" dirty="0" smtClean="0">
                <a:latin typeface="Arial" charset="0"/>
                <a:cs typeface="Arial" charset="0"/>
              </a:rPr>
              <a:t>Why build an out-of-date system?  </a:t>
            </a:r>
          </a:p>
          <a:p>
            <a:pPr marL="233363" indent="-233363">
              <a:buFont typeface="Arial" charset="0"/>
              <a:buChar char="•"/>
            </a:pPr>
            <a:r>
              <a:rPr lang="en-US" dirty="0" smtClean="0">
                <a:latin typeface="Arial" charset="0"/>
                <a:cs typeface="Arial" charset="0"/>
              </a:rPr>
              <a:t>Can you afford to keep changing the project?</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r>
              <a:rPr lang="en-US" dirty="0" smtClean="0">
                <a:latin typeface="Arial" charset="0"/>
                <a:cs typeface="Arial" charset="0"/>
              </a:rPr>
              <a:t>Diseconomies of Scale</a:t>
            </a:r>
          </a:p>
        </p:txBody>
      </p:sp>
      <p:sp>
        <p:nvSpPr>
          <p:cNvPr id="3" name="Footer Placeholder 2"/>
          <p:cNvSpPr>
            <a:spLocks noGrp="1"/>
          </p:cNvSpPr>
          <p:nvPr>
            <p:ph type="ftr" sz="quarter" idx="10"/>
          </p:nvPr>
        </p:nvSpPr>
        <p:spPr/>
        <p:txBody>
          <a:bodyPr/>
          <a:lstStyle/>
          <a:p>
            <a:pPr>
              <a:defRPr/>
            </a:pPr>
            <a:r>
              <a:rPr lang="en-US" smtClean="0"/>
              <a:t>Copyright © 2017 Pearson Education, Inc.</a:t>
            </a:r>
            <a:endParaRPr lang="en-US" dirty="0"/>
          </a:p>
        </p:txBody>
      </p:sp>
      <p:sp>
        <p:nvSpPr>
          <p:cNvPr id="4" name="Content Placeholder 3"/>
          <p:cNvSpPr>
            <a:spLocks noGrp="1"/>
          </p:cNvSpPr>
          <p:nvPr>
            <p:ph idx="1"/>
          </p:nvPr>
        </p:nvSpPr>
        <p:spPr/>
        <p:txBody>
          <a:bodyPr/>
          <a:lstStyle/>
          <a:p>
            <a:pPr marL="0" lvl="1" indent="0" defTabSz="1022350">
              <a:lnSpc>
                <a:spcPct val="90000"/>
              </a:lnSpc>
              <a:spcAft>
                <a:spcPct val="20000"/>
              </a:spcAft>
              <a:buNone/>
              <a:defRPr/>
            </a:pPr>
            <a:r>
              <a:rPr lang="en-US" b="1" dirty="0"/>
              <a:t>Brooks’ Law</a:t>
            </a:r>
          </a:p>
          <a:p>
            <a:pPr marL="563563" lvl="2" indent="-271463" defTabSz="1022350">
              <a:lnSpc>
                <a:spcPct val="90000"/>
              </a:lnSpc>
              <a:spcAft>
                <a:spcPct val="20000"/>
              </a:spcAft>
              <a:defRPr/>
            </a:pPr>
            <a:r>
              <a:rPr lang="en-US" dirty="0"/>
              <a:t>“Adding more people to a late project makes the project </a:t>
            </a:r>
            <a:r>
              <a:rPr lang="en-US" dirty="0" smtClean="0"/>
              <a:t>later”</a:t>
            </a:r>
            <a:endParaRPr lang="en-US" dirty="0"/>
          </a:p>
          <a:p>
            <a:pPr marL="563563" lvl="2" indent="-271463" defTabSz="1022350">
              <a:lnSpc>
                <a:spcPct val="90000"/>
              </a:lnSpc>
              <a:spcAft>
                <a:spcPct val="20000"/>
              </a:spcAft>
              <a:defRPr/>
            </a:pPr>
            <a:r>
              <a:rPr lang="en-US" dirty="0" smtClean="0"/>
              <a:t>Veteran </a:t>
            </a:r>
            <a:r>
              <a:rPr lang="en-US" dirty="0"/>
              <a:t>members </a:t>
            </a:r>
            <a:r>
              <a:rPr lang="en-US" dirty="0" smtClean="0"/>
              <a:t>train new staff and lose </a:t>
            </a:r>
            <a:r>
              <a:rPr lang="en-US" dirty="0"/>
              <a:t>productivity while </a:t>
            </a:r>
            <a:r>
              <a:rPr lang="en-US" dirty="0" smtClean="0"/>
              <a:t>training</a:t>
            </a:r>
            <a:endParaRPr lang="en-US" dirty="0"/>
          </a:p>
          <a:p>
            <a:pPr marL="563563" lvl="2" indent="-271463" defTabSz="1022350">
              <a:lnSpc>
                <a:spcPct val="90000"/>
              </a:lnSpc>
              <a:spcAft>
                <a:spcPct val="20000"/>
              </a:spcAft>
              <a:defRPr/>
            </a:pPr>
            <a:r>
              <a:rPr lang="en-US" dirty="0"/>
              <a:t>Schedules can be compressed only so </a:t>
            </a:r>
            <a:r>
              <a:rPr lang="en-US" dirty="0" smtClean="0"/>
              <a:t>far</a:t>
            </a:r>
            <a:endParaRPr lang="en-US" dirty="0"/>
          </a:p>
          <a:p>
            <a:pPr marL="563563" lvl="2" indent="-271463" defTabSz="1022350">
              <a:lnSpc>
                <a:spcPct val="90000"/>
              </a:lnSpc>
              <a:spcAft>
                <a:spcPct val="20000"/>
              </a:spcAft>
              <a:defRPr/>
            </a:pPr>
            <a:r>
              <a:rPr lang="en-US" dirty="0"/>
              <a:t>Once a project is late and over budget, no good </a:t>
            </a:r>
            <a:r>
              <a:rPr lang="en-US" dirty="0" smtClean="0"/>
              <a:t>choices exist</a:t>
            </a:r>
            <a:endParaRPr lang="en-US" dirty="0"/>
          </a:p>
          <a:p>
            <a:pPr marL="396875" lvl="2" indent="-104775" defTabSz="1022350">
              <a:lnSpc>
                <a:spcPct val="90000"/>
              </a:lnSpc>
              <a:spcAft>
                <a:spcPct val="20000"/>
              </a:spcAft>
              <a:defRPr/>
            </a:pP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r>
              <a:rPr lang="en-US" dirty="0" smtClean="0">
                <a:latin typeface="Arial" charset="0"/>
                <a:cs typeface="Arial" charset="0"/>
              </a:rPr>
              <a:t>Is It Really So Bleak?</a:t>
            </a:r>
          </a:p>
        </p:txBody>
      </p:sp>
      <p:sp>
        <p:nvSpPr>
          <p:cNvPr id="3" name="Footer Placeholder 2"/>
          <p:cNvSpPr>
            <a:spLocks noGrp="1"/>
          </p:cNvSpPr>
          <p:nvPr>
            <p:ph type="ftr" sz="quarter" idx="10"/>
          </p:nvPr>
        </p:nvSpPr>
        <p:spPr/>
        <p:txBody>
          <a:bodyPr/>
          <a:lstStyle/>
          <a:p>
            <a:pPr>
              <a:defRPr/>
            </a:pPr>
            <a:r>
              <a:rPr lang="en-US" smtClean="0"/>
              <a:t>Copyright © 2017 Pearson Education, Inc.</a:t>
            </a:r>
            <a:endParaRPr lang="en-US" dirty="0"/>
          </a:p>
        </p:txBody>
      </p:sp>
      <p:sp>
        <p:nvSpPr>
          <p:cNvPr id="4" name="Content Placeholder 3"/>
          <p:cNvSpPr>
            <a:spLocks noGrp="1"/>
          </p:cNvSpPr>
          <p:nvPr>
            <p:ph idx="1"/>
          </p:nvPr>
        </p:nvSpPr>
        <p:spPr/>
        <p:txBody>
          <a:bodyPr/>
          <a:lstStyle/>
          <a:p>
            <a:pPr>
              <a:defRPr/>
            </a:pPr>
            <a:r>
              <a:rPr lang="en-US" dirty="0"/>
              <a:t>Yes and </a:t>
            </a:r>
            <a:r>
              <a:rPr lang="en-US" dirty="0" smtClean="0"/>
              <a:t>No</a:t>
            </a:r>
            <a:endParaRPr lang="en-US" dirty="0"/>
          </a:p>
          <a:p>
            <a:pPr marL="233363" indent="-233363">
              <a:defRPr/>
            </a:pPr>
            <a:r>
              <a:rPr lang="en-US" dirty="0" smtClean="0"/>
              <a:t>Successful methodologies exist</a:t>
            </a:r>
          </a:p>
          <a:p>
            <a:pPr marL="627063" lvl="2" indent="-233363">
              <a:defRPr/>
            </a:pPr>
            <a:r>
              <a:rPr lang="en-US" dirty="0" smtClean="0"/>
              <a:t>When </a:t>
            </a:r>
            <a:r>
              <a:rPr lang="en-US" dirty="0"/>
              <a:t>supported and managed </a:t>
            </a:r>
            <a:r>
              <a:rPr lang="en-US" dirty="0" smtClean="0"/>
              <a:t>properly</a:t>
            </a:r>
            <a:endParaRPr lang="en-US" dirty="0"/>
          </a:p>
          <a:p>
            <a:pPr marL="233363" indent="-233363">
              <a:defRPr/>
            </a:pPr>
            <a:r>
              <a:rPr lang="en-US" dirty="0"/>
              <a:t>Systems development life cycle (SDLC), </a:t>
            </a:r>
            <a:r>
              <a:rPr lang="en-US" dirty="0" smtClean="0"/>
              <a:t>still most common methodology</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4"/>
          <p:cNvSpPr>
            <a:spLocks noGrp="1"/>
          </p:cNvSpPr>
          <p:nvPr>
            <p:ph type="title"/>
          </p:nvPr>
        </p:nvSpPr>
        <p:spPr/>
        <p:txBody>
          <a:bodyPr/>
          <a:lstStyle/>
          <a:p>
            <a:pPr marL="739775" indent="-739775"/>
            <a:r>
              <a:rPr lang="en-US" dirty="0" smtClean="0">
                <a:latin typeface="Arial" charset="0"/>
                <a:cs typeface="Arial" charset="0"/>
              </a:rPr>
              <a:t>Q3: What Are the Five Phases of the SDLC?</a:t>
            </a:r>
          </a:p>
        </p:txBody>
      </p:sp>
      <p:sp>
        <p:nvSpPr>
          <p:cNvPr id="3" name="Footer Placeholder 2"/>
          <p:cNvSpPr>
            <a:spLocks noGrp="1"/>
          </p:cNvSpPr>
          <p:nvPr>
            <p:ph type="ftr" sz="quarter" idx="10"/>
          </p:nvPr>
        </p:nvSpPr>
        <p:spPr/>
        <p:txBody>
          <a:bodyPr/>
          <a:lstStyle/>
          <a:p>
            <a:pPr>
              <a:defRPr/>
            </a:pPr>
            <a:r>
              <a:rPr lang="en-US" smtClean="0"/>
              <a:t>Copyright © 2017 Pearson Education, Inc.</a:t>
            </a:r>
            <a:endParaRPr lang="en-US" dirty="0"/>
          </a:p>
        </p:txBody>
      </p:sp>
      <p:sp>
        <p:nvSpPr>
          <p:cNvPr id="26627" name="Content Placeholder 5"/>
          <p:cNvSpPr>
            <a:spLocks noGrp="1"/>
          </p:cNvSpPr>
          <p:nvPr>
            <p:ph idx="1"/>
          </p:nvPr>
        </p:nvSpPr>
        <p:spPr/>
        <p:txBody>
          <a:bodyPr/>
          <a:lstStyle/>
          <a:p>
            <a:pPr marL="0" indent="0">
              <a:buNone/>
            </a:pPr>
            <a:r>
              <a:rPr lang="en-US" dirty="0" smtClean="0">
                <a:latin typeface="Arial" charset="0"/>
                <a:cs typeface="Arial" charset="0"/>
              </a:rPr>
              <a:t>1. System definition</a:t>
            </a:r>
          </a:p>
          <a:p>
            <a:pPr marL="0" indent="0">
              <a:buNone/>
            </a:pPr>
            <a:r>
              <a:rPr lang="en-US" dirty="0" smtClean="0">
                <a:latin typeface="Arial" charset="0"/>
                <a:cs typeface="Arial" charset="0"/>
              </a:rPr>
              <a:t>2. Requirements analysis</a:t>
            </a:r>
          </a:p>
          <a:p>
            <a:pPr marL="0" indent="0">
              <a:buNone/>
            </a:pPr>
            <a:r>
              <a:rPr lang="en-US" dirty="0" smtClean="0">
                <a:latin typeface="Arial" charset="0"/>
                <a:cs typeface="Arial" charset="0"/>
              </a:rPr>
              <a:t>3. Component design</a:t>
            </a:r>
          </a:p>
          <a:p>
            <a:pPr marL="0" indent="0">
              <a:buNone/>
            </a:pPr>
            <a:r>
              <a:rPr lang="en-US" dirty="0" smtClean="0">
                <a:latin typeface="Arial" charset="0"/>
                <a:cs typeface="Arial" charset="0"/>
              </a:rPr>
              <a:t>4. Implementation</a:t>
            </a:r>
          </a:p>
          <a:p>
            <a:pPr marL="0" indent="0">
              <a:buNone/>
            </a:pPr>
            <a:r>
              <a:rPr lang="en-US" dirty="0" smtClean="0">
                <a:latin typeface="Arial" charset="0"/>
                <a:cs typeface="Arial" charset="0"/>
              </a:rPr>
              <a:t>5. Maintenance</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858838" indent="-858838"/>
            <a:r>
              <a:rPr lang="en-US" dirty="0" smtClean="0"/>
              <a:t>Q4: What Are the Phases in the Systems Development Life Cycle (SDLC)?</a:t>
            </a:r>
            <a:endParaRPr lang="en-US" dirty="0"/>
          </a:p>
        </p:txBody>
      </p:sp>
      <p:sp>
        <p:nvSpPr>
          <p:cNvPr id="4" name="Footer Placeholder 3"/>
          <p:cNvSpPr>
            <a:spLocks noGrp="1"/>
          </p:cNvSpPr>
          <p:nvPr>
            <p:ph type="ftr" sz="quarter" idx="10"/>
          </p:nvPr>
        </p:nvSpPr>
        <p:spPr/>
        <p:txBody>
          <a:bodyPr/>
          <a:lstStyle/>
          <a:p>
            <a:r>
              <a:rPr lang="en-US" dirty="0" smtClean="0"/>
              <a:t>Copyright © 2017 Pearson Education, Inc.</a:t>
            </a:r>
            <a:endParaRPr lang="en-US" dirty="0"/>
          </a:p>
        </p:txBody>
      </p:sp>
      <p:pic>
        <p:nvPicPr>
          <p:cNvPr id="15" name="Picture 14"/>
          <p:cNvPicPr preferRelativeResize="0">
            <a:picLocks/>
          </p:cNvPicPr>
          <p:nvPr/>
        </p:nvPicPr>
        <p:blipFill>
          <a:blip r:embed="rId3" cstate="print"/>
          <a:stretch>
            <a:fillRect/>
          </a:stretch>
        </p:blipFill>
        <p:spPr>
          <a:xfrm>
            <a:off x="1530441" y="1584326"/>
            <a:ext cx="9144000" cy="4023360"/>
          </a:xfrm>
          <a:prstGeom prst="rect">
            <a:avLst/>
          </a:prstGeom>
        </p:spPr>
      </p:pic>
      <p:sp>
        <p:nvSpPr>
          <p:cNvPr id="3" name="TextBox 2"/>
          <p:cNvSpPr txBox="1"/>
          <p:nvPr/>
        </p:nvSpPr>
        <p:spPr>
          <a:xfrm>
            <a:off x="1767841" y="2910840"/>
            <a:ext cx="2895600" cy="523220"/>
          </a:xfrm>
          <a:prstGeom prst="rect">
            <a:avLst/>
          </a:prstGeom>
          <a:solidFill>
            <a:schemeClr val="accent2"/>
          </a:solidFill>
          <a:ln>
            <a:solidFill>
              <a:schemeClr val="accent1"/>
            </a:solidFill>
          </a:ln>
        </p:spPr>
        <p:txBody>
          <a:bodyPr wrap="square" rtlCol="0">
            <a:spAutoFit/>
          </a:bodyPr>
          <a:lstStyle/>
          <a:p>
            <a:r>
              <a:rPr lang="en-US" sz="2800" dirty="0" smtClean="0">
                <a:latin typeface="Arial" panose="020B0604020202020204" pitchFamily="34" charset="0"/>
                <a:cs typeface="Arial" panose="020B0604020202020204" pitchFamily="34" charset="0"/>
              </a:rPr>
              <a:t>Waterfall method </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2967249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p:txBody>
          <a:bodyPr/>
          <a:lstStyle/>
          <a:p>
            <a:pPr marL="739775" indent="-739775"/>
            <a:r>
              <a:rPr lang="en-US" dirty="0" smtClean="0">
                <a:latin typeface="Arial" charset="0"/>
                <a:cs typeface="Arial" charset="0"/>
              </a:rPr>
              <a:t>Q4: How is System Definition Accomplished?</a:t>
            </a:r>
          </a:p>
        </p:txBody>
      </p:sp>
      <p:sp>
        <p:nvSpPr>
          <p:cNvPr id="3" name="Footer Placeholder 2"/>
          <p:cNvSpPr>
            <a:spLocks noGrp="1"/>
          </p:cNvSpPr>
          <p:nvPr>
            <p:ph type="ftr" sz="quarter" idx="10"/>
          </p:nvPr>
        </p:nvSpPr>
        <p:spPr/>
        <p:txBody>
          <a:bodyPr/>
          <a:lstStyle/>
          <a:p>
            <a:pPr>
              <a:defRPr/>
            </a:pPr>
            <a:r>
              <a:rPr lang="en-US" smtClean="0"/>
              <a:t>Copyright © 2017 Pearson Education, Inc.</a:t>
            </a:r>
            <a:endParaRPr lang="en-US" dirty="0"/>
          </a:p>
        </p:txBody>
      </p:sp>
      <p:sp>
        <p:nvSpPr>
          <p:cNvPr id="29699" name="Content Placeholder 3"/>
          <p:cNvSpPr>
            <a:spLocks noGrp="1"/>
          </p:cNvSpPr>
          <p:nvPr>
            <p:ph idx="1"/>
          </p:nvPr>
        </p:nvSpPr>
        <p:spPr/>
        <p:txBody>
          <a:bodyPr/>
          <a:lstStyle/>
          <a:p>
            <a:r>
              <a:rPr lang="en-US" dirty="0" smtClean="0"/>
              <a:t>Assign </a:t>
            </a:r>
            <a:r>
              <a:rPr lang="en-US" dirty="0"/>
              <a:t>a few employees, </a:t>
            </a:r>
            <a:r>
              <a:rPr lang="en-US" dirty="0" smtClean="0"/>
              <a:t>possibly on </a:t>
            </a:r>
            <a:r>
              <a:rPr lang="en-US" dirty="0"/>
              <a:t>a part-time basis, to define </a:t>
            </a:r>
            <a:r>
              <a:rPr lang="en-US" dirty="0" smtClean="0"/>
              <a:t>new </a:t>
            </a:r>
            <a:r>
              <a:rPr lang="en-US" dirty="0"/>
              <a:t>system</a:t>
            </a:r>
            <a:r>
              <a:rPr lang="en-US" dirty="0" smtClean="0"/>
              <a:t>, </a:t>
            </a:r>
            <a:r>
              <a:rPr lang="en-US" dirty="0"/>
              <a:t>assess its feasibility, and </a:t>
            </a:r>
            <a:r>
              <a:rPr lang="en-US" dirty="0" smtClean="0"/>
              <a:t>plan project</a:t>
            </a:r>
            <a:endParaRPr lang="en-US" dirty="0"/>
          </a:p>
          <a:p>
            <a:r>
              <a:rPr lang="en-US" dirty="0" smtClean="0"/>
              <a:t>Members include users, managers, </a:t>
            </a:r>
            <a:r>
              <a:rPr lang="en-US" dirty="0"/>
              <a:t>and IS </a:t>
            </a:r>
            <a:r>
              <a:rPr lang="en-US" dirty="0" smtClean="0"/>
              <a:t>professionals</a:t>
            </a:r>
            <a:endParaRPr lang="en-US" dirty="0" smtClean="0">
              <a:latin typeface="Arial" charset="0"/>
              <a:cs typeface="Arial"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Define System Goals and </a:t>
            </a:r>
            <a:r>
              <a:rPr lang="en-US" dirty="0" smtClean="0"/>
              <a:t>Scope (Example)</a:t>
            </a:r>
            <a:endParaRPr lang="en-US" dirty="0"/>
          </a:p>
        </p:txBody>
      </p:sp>
      <p:sp>
        <p:nvSpPr>
          <p:cNvPr id="4" name="Footer Placeholder 3"/>
          <p:cNvSpPr>
            <a:spLocks noGrp="1"/>
          </p:cNvSpPr>
          <p:nvPr>
            <p:ph type="ftr" sz="quarter" idx="10"/>
          </p:nvPr>
        </p:nvSpPr>
        <p:spPr/>
        <p:txBody>
          <a:bodyPr/>
          <a:lstStyle/>
          <a:p>
            <a:r>
              <a:rPr lang="en-US" smtClean="0"/>
              <a:t>Copyright © 2017 Pearson Education, Inc.</a:t>
            </a:r>
            <a:endParaRPr lang="en-US" dirty="0" smtClean="0"/>
          </a:p>
        </p:txBody>
      </p:sp>
      <p:sp>
        <p:nvSpPr>
          <p:cNvPr id="3" name="Content Placeholder 2"/>
          <p:cNvSpPr>
            <a:spLocks noGrp="1"/>
          </p:cNvSpPr>
          <p:nvPr>
            <p:ph idx="1"/>
          </p:nvPr>
        </p:nvSpPr>
        <p:spPr>
          <a:xfrm>
            <a:off x="755957" y="1559616"/>
            <a:ext cx="10569455" cy="3840480"/>
          </a:xfrm>
        </p:spPr>
        <p:txBody>
          <a:bodyPr/>
          <a:lstStyle/>
          <a:p>
            <a:r>
              <a:rPr lang="en-US" dirty="0" smtClean="0"/>
              <a:t>Define </a:t>
            </a:r>
            <a:r>
              <a:rPr lang="en-US" dirty="0"/>
              <a:t>goal and </a:t>
            </a:r>
            <a:r>
              <a:rPr lang="en-US" dirty="0" smtClean="0"/>
              <a:t>purpose </a:t>
            </a:r>
            <a:r>
              <a:rPr lang="en-US" dirty="0"/>
              <a:t>in terms of </a:t>
            </a:r>
            <a:r>
              <a:rPr lang="en-US" dirty="0" smtClean="0"/>
              <a:t>organization’s competitive strategy</a:t>
            </a:r>
          </a:p>
          <a:p>
            <a:pPr lvl="2"/>
            <a:r>
              <a:rPr lang="en-US" sz="2700" dirty="0" smtClean="0"/>
              <a:t>How will </a:t>
            </a:r>
            <a:r>
              <a:rPr lang="en-US" sz="2700" dirty="0"/>
              <a:t>Xbox application contribute to more ad revenue? </a:t>
            </a:r>
            <a:endParaRPr lang="en-US" sz="2700" dirty="0" smtClean="0"/>
          </a:p>
          <a:p>
            <a:pPr lvl="2"/>
            <a:r>
              <a:rPr lang="en-US" sz="2700" dirty="0" smtClean="0"/>
              <a:t>Will </a:t>
            </a:r>
            <a:r>
              <a:rPr lang="en-US" sz="2700" dirty="0"/>
              <a:t>it </a:t>
            </a:r>
            <a:r>
              <a:rPr lang="en-US" sz="2700" dirty="0" smtClean="0"/>
              <a:t>enable PRIDE </a:t>
            </a:r>
            <a:r>
              <a:rPr lang="en-US" sz="2700" dirty="0"/>
              <a:t>Systems to earn more from current clients? </a:t>
            </a:r>
            <a:endParaRPr lang="en-US" sz="2700" dirty="0" smtClean="0"/>
          </a:p>
          <a:p>
            <a:pPr lvl="2"/>
            <a:r>
              <a:rPr lang="en-US" sz="2700" dirty="0" smtClean="0"/>
              <a:t>Will </a:t>
            </a:r>
            <a:r>
              <a:rPr lang="en-US" sz="2700" dirty="0"/>
              <a:t>it attract new clients? </a:t>
            </a:r>
            <a:endParaRPr lang="en-US" sz="2700" dirty="0" smtClean="0"/>
          </a:p>
          <a:p>
            <a:pPr lvl="2"/>
            <a:r>
              <a:rPr lang="en-US" sz="2700" dirty="0" smtClean="0"/>
              <a:t>What major </a:t>
            </a:r>
            <a:r>
              <a:rPr lang="en-US" sz="2700" dirty="0"/>
              <a:t>features </a:t>
            </a:r>
            <a:r>
              <a:rPr lang="en-US" sz="2700" dirty="0" smtClean="0"/>
              <a:t>of </a:t>
            </a:r>
            <a:r>
              <a:rPr lang="en-US" sz="2700" dirty="0"/>
              <a:t>application </a:t>
            </a:r>
            <a:r>
              <a:rPr lang="en-US" sz="2700" dirty="0" smtClean="0"/>
              <a:t>need </a:t>
            </a:r>
            <a:r>
              <a:rPr lang="en-US" sz="2700" dirty="0"/>
              <a:t>to be implemented?</a:t>
            </a:r>
          </a:p>
          <a:p>
            <a:r>
              <a:rPr lang="en-US" sz="2700" dirty="0" smtClean="0"/>
              <a:t>Define specific </a:t>
            </a:r>
            <a:r>
              <a:rPr lang="en-US" sz="2700" dirty="0"/>
              <a:t>business </a:t>
            </a:r>
            <a:r>
              <a:rPr lang="en-US" sz="2700" dirty="0" smtClean="0"/>
              <a:t>activities, users, business processes, plants</a:t>
            </a:r>
            <a:r>
              <a:rPr lang="en-US" sz="2700" dirty="0"/>
              <a:t>, offices, </a:t>
            </a:r>
            <a:r>
              <a:rPr lang="en-US" sz="2700" dirty="0" smtClean="0"/>
              <a:t>and factories involved</a:t>
            </a:r>
            <a:endParaRPr lang="en-US" sz="2700" dirty="0"/>
          </a:p>
        </p:txBody>
      </p:sp>
    </p:spTree>
    <p:extLst>
      <p:ext uri="{BB962C8B-B14F-4D97-AF65-F5344CB8AC3E}">
        <p14:creationId xmlns:p14="http://schemas.microsoft.com/office/powerpoint/2010/main" xmlns="" val="1849284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preferRelativeResize="0">
            <a:picLocks/>
          </p:cNvPicPr>
          <p:nvPr/>
        </p:nvPicPr>
        <p:blipFill>
          <a:blip r:embed="rId3" cstate="print"/>
          <a:stretch>
            <a:fillRect/>
          </a:stretch>
        </p:blipFill>
        <p:spPr>
          <a:xfrm>
            <a:off x="1669920" y="1539046"/>
            <a:ext cx="8852159" cy="4023360"/>
          </a:xfrm>
          <a:prstGeom prst="rect">
            <a:avLst/>
          </a:prstGeom>
        </p:spPr>
      </p:pic>
      <p:sp>
        <p:nvSpPr>
          <p:cNvPr id="30721" name="Title 1"/>
          <p:cNvSpPr>
            <a:spLocks noGrp="1"/>
          </p:cNvSpPr>
          <p:nvPr>
            <p:ph type="title"/>
          </p:nvPr>
        </p:nvSpPr>
        <p:spPr/>
        <p:txBody>
          <a:bodyPr/>
          <a:lstStyle/>
          <a:p>
            <a:r>
              <a:rPr lang="en-US" dirty="0" smtClean="0">
                <a:latin typeface="Arial" charset="0"/>
                <a:cs typeface="Arial" charset="0"/>
              </a:rPr>
              <a:t>Define System Goals and Scope</a:t>
            </a:r>
          </a:p>
        </p:txBody>
      </p:sp>
      <p:sp>
        <p:nvSpPr>
          <p:cNvPr id="3" name="Footer Placeholder 2"/>
          <p:cNvSpPr>
            <a:spLocks noGrp="1"/>
          </p:cNvSpPr>
          <p:nvPr>
            <p:ph type="ftr" sz="quarter" idx="10"/>
          </p:nvPr>
        </p:nvSpPr>
        <p:spPr/>
        <p:txBody>
          <a:bodyPr/>
          <a:lstStyle/>
          <a:p>
            <a:pPr>
              <a:defRPr/>
            </a:pPr>
            <a:r>
              <a:rPr lang="en-US" smtClean="0"/>
              <a:t>Copyright © 2017 Pearson Education, Inc.</a:t>
            </a:r>
            <a:endParaRPr lang="en-US" dirty="0"/>
          </a:p>
        </p:txBody>
      </p:sp>
      <p:sp>
        <p:nvSpPr>
          <p:cNvPr id="6" name="AutoShape 3"/>
          <p:cNvSpPr>
            <a:spLocks noChangeAspect="1" noChangeArrowheads="1" noTextEdit="1"/>
          </p:cNvSpPr>
          <p:nvPr/>
        </p:nvSpPr>
        <p:spPr bwMode="auto">
          <a:xfrm>
            <a:off x="2145323" y="1652953"/>
            <a:ext cx="7916990" cy="38334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pPr marL="176213" indent="-176213"/>
            <a:r>
              <a:rPr lang="en-US" dirty="0" smtClean="0"/>
              <a:t>"We Think We Can Open the Doors to an Entirely New Market"</a:t>
            </a:r>
            <a:endParaRPr lang="en-US" dirty="0">
              <a:latin typeface="Arial" charset="0"/>
              <a:cs typeface="Arial" charset="0"/>
            </a:endParaRPr>
          </a:p>
        </p:txBody>
      </p:sp>
      <p:sp>
        <p:nvSpPr>
          <p:cNvPr id="3" name="Footer Placeholder 2"/>
          <p:cNvSpPr>
            <a:spLocks noGrp="1"/>
          </p:cNvSpPr>
          <p:nvPr>
            <p:ph type="ftr" sz="quarter" idx="10"/>
          </p:nvPr>
        </p:nvSpPr>
        <p:spPr/>
        <p:txBody>
          <a:bodyPr/>
          <a:lstStyle/>
          <a:p>
            <a:pPr>
              <a:defRPr/>
            </a:pPr>
            <a:r>
              <a:rPr lang="en-US" dirty="0" smtClean="0"/>
              <a:t>Copyright © 2017 Pearson Education, Inc.</a:t>
            </a:r>
            <a:endParaRPr lang="en-US" dirty="0"/>
          </a:p>
        </p:txBody>
      </p:sp>
      <p:sp>
        <p:nvSpPr>
          <p:cNvPr id="2" name="Content Placeholder 1"/>
          <p:cNvSpPr>
            <a:spLocks noGrp="1"/>
          </p:cNvSpPr>
          <p:nvPr>
            <p:ph idx="1"/>
          </p:nvPr>
        </p:nvSpPr>
        <p:spPr/>
        <p:txBody>
          <a:bodyPr/>
          <a:lstStyle/>
          <a:p>
            <a:r>
              <a:rPr lang="en-US" dirty="0"/>
              <a:t>E</a:t>
            </a:r>
            <a:r>
              <a:rPr lang="en-US" dirty="0" smtClean="0"/>
              <a:t>xample </a:t>
            </a:r>
            <a:r>
              <a:rPr lang="en-US" dirty="0"/>
              <a:t>of decision making in </a:t>
            </a:r>
            <a:r>
              <a:rPr lang="en-US" dirty="0" smtClean="0"/>
              <a:t>small company</a:t>
            </a:r>
            <a:endParaRPr lang="en-US" dirty="0"/>
          </a:p>
          <a:p>
            <a:pPr lvl="2"/>
            <a:r>
              <a:rPr lang="en-US" dirty="0" smtClean="0"/>
              <a:t>Zev, owner and </a:t>
            </a:r>
            <a:r>
              <a:rPr lang="en-US" dirty="0"/>
              <a:t>source of investment </a:t>
            </a:r>
            <a:r>
              <a:rPr lang="en-US" dirty="0" smtClean="0"/>
              <a:t>funds</a:t>
            </a:r>
            <a:endParaRPr lang="en-US" dirty="0"/>
          </a:p>
          <a:p>
            <a:pPr lvl="2"/>
            <a:r>
              <a:rPr lang="en-US" dirty="0" smtClean="0"/>
              <a:t>Team </a:t>
            </a:r>
            <a:r>
              <a:rPr lang="en-US" dirty="0"/>
              <a:t>presents </a:t>
            </a:r>
            <a:r>
              <a:rPr lang="en-US" dirty="0" smtClean="0"/>
              <a:t>options, </a:t>
            </a:r>
            <a:r>
              <a:rPr lang="en-US" dirty="0"/>
              <a:t>he listens and makes a </a:t>
            </a:r>
            <a:r>
              <a:rPr lang="en-US" dirty="0" smtClean="0"/>
              <a:t>decision</a:t>
            </a:r>
          </a:p>
          <a:p>
            <a:r>
              <a:rPr lang="en-US" dirty="0" smtClean="0"/>
              <a:t>Team not </a:t>
            </a:r>
            <a:r>
              <a:rPr lang="en-US" dirty="0"/>
              <a:t>really </a:t>
            </a:r>
            <a:r>
              <a:rPr lang="en-US" dirty="0" smtClean="0"/>
              <a:t>sure what’s involved</a:t>
            </a:r>
          </a:p>
          <a:p>
            <a:r>
              <a:rPr lang="en-US" dirty="0"/>
              <a:t>Building </a:t>
            </a:r>
            <a:r>
              <a:rPr lang="en-US" dirty="0" smtClean="0"/>
              <a:t>Xbox prototype good, low cost </a:t>
            </a:r>
            <a:r>
              <a:rPr lang="en-US" dirty="0"/>
              <a:t>way to </a:t>
            </a:r>
            <a:r>
              <a:rPr lang="en-US" dirty="0" smtClean="0"/>
              <a:t>learn</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lstStyle/>
          <a:p>
            <a:r>
              <a:rPr lang="en-US" dirty="0" smtClean="0">
                <a:latin typeface="Arial" charset="0"/>
                <a:cs typeface="Arial" charset="0"/>
              </a:rPr>
              <a:t>Form a Project Team</a:t>
            </a:r>
          </a:p>
        </p:txBody>
      </p:sp>
      <p:sp>
        <p:nvSpPr>
          <p:cNvPr id="3" name="Footer Placeholder 2"/>
          <p:cNvSpPr>
            <a:spLocks noGrp="1"/>
          </p:cNvSpPr>
          <p:nvPr>
            <p:ph type="ftr" sz="quarter" idx="10"/>
          </p:nvPr>
        </p:nvSpPr>
        <p:spPr/>
        <p:txBody>
          <a:bodyPr/>
          <a:lstStyle/>
          <a:p>
            <a:pPr>
              <a:defRPr/>
            </a:pPr>
            <a:r>
              <a:rPr lang="en-US" smtClean="0"/>
              <a:t>Copyright © 2017 Pearson Education, Inc.</a:t>
            </a:r>
            <a:endParaRPr lang="en-US" dirty="0"/>
          </a:p>
        </p:txBody>
      </p:sp>
      <p:sp>
        <p:nvSpPr>
          <p:cNvPr id="4" name="Content Placeholder 3"/>
          <p:cNvSpPr>
            <a:spLocks noGrp="1"/>
          </p:cNvSpPr>
          <p:nvPr>
            <p:ph idx="1"/>
          </p:nvPr>
        </p:nvSpPr>
        <p:spPr>
          <a:xfrm>
            <a:off x="772583" y="1651055"/>
            <a:ext cx="10515600" cy="3835345"/>
          </a:xfrm>
        </p:spPr>
        <p:txBody>
          <a:bodyPr/>
          <a:lstStyle/>
          <a:p>
            <a:pPr marL="0" lvl="1" indent="0" defTabSz="1066800">
              <a:lnSpc>
                <a:spcPct val="90000"/>
              </a:lnSpc>
              <a:spcBef>
                <a:spcPts val="0"/>
              </a:spcBef>
              <a:spcAft>
                <a:spcPts val="0"/>
              </a:spcAft>
              <a:buNone/>
              <a:defRPr/>
            </a:pPr>
            <a:r>
              <a:rPr lang="en-US" dirty="0" smtClean="0"/>
              <a:t>Typical development team</a:t>
            </a:r>
          </a:p>
          <a:p>
            <a:pPr marL="735013" lvl="1" indent="-277813" defTabSz="1066800">
              <a:lnSpc>
                <a:spcPct val="90000"/>
              </a:lnSpc>
              <a:spcBef>
                <a:spcPts val="0"/>
              </a:spcBef>
              <a:spcAft>
                <a:spcPts val="0"/>
              </a:spcAft>
              <a:buFontTx/>
              <a:buChar char="••"/>
              <a:defRPr/>
            </a:pPr>
            <a:r>
              <a:rPr lang="en-US" dirty="0" smtClean="0"/>
              <a:t>Systems analyst/business </a:t>
            </a:r>
            <a:r>
              <a:rPr lang="en-US" dirty="0"/>
              <a:t>analyst</a:t>
            </a:r>
          </a:p>
          <a:p>
            <a:pPr marL="735013" lvl="1" indent="-277813" defTabSz="1066800">
              <a:lnSpc>
                <a:spcPct val="90000"/>
              </a:lnSpc>
              <a:spcBef>
                <a:spcPts val="0"/>
              </a:spcBef>
              <a:spcAft>
                <a:spcPts val="0"/>
              </a:spcAft>
              <a:buFontTx/>
              <a:buChar char="••"/>
              <a:defRPr/>
            </a:pPr>
            <a:r>
              <a:rPr lang="en-US" dirty="0"/>
              <a:t>Managers</a:t>
            </a:r>
          </a:p>
          <a:p>
            <a:pPr marL="735013" lvl="1" indent="-277813" defTabSz="1066800">
              <a:lnSpc>
                <a:spcPct val="90000"/>
              </a:lnSpc>
              <a:spcBef>
                <a:spcPts val="0"/>
              </a:spcBef>
              <a:spcAft>
                <a:spcPts val="0"/>
              </a:spcAft>
              <a:buFontTx/>
              <a:buChar char="••"/>
              <a:defRPr/>
            </a:pPr>
            <a:r>
              <a:rPr lang="en-US" dirty="0"/>
              <a:t>Programmers</a:t>
            </a:r>
          </a:p>
          <a:p>
            <a:pPr marL="742950" indent="-277813" defTabSz="1066800">
              <a:lnSpc>
                <a:spcPct val="90000"/>
              </a:lnSpc>
              <a:spcBef>
                <a:spcPts val="0"/>
              </a:spcBef>
              <a:spcAft>
                <a:spcPts val="0"/>
              </a:spcAft>
              <a:buFontTx/>
              <a:buChar char="••"/>
              <a:defRPr/>
            </a:pPr>
            <a:r>
              <a:rPr lang="en-US" dirty="0"/>
              <a:t>Software testers</a:t>
            </a:r>
          </a:p>
          <a:p>
            <a:pPr marL="735013" lvl="1" indent="-277813" defTabSz="1066800">
              <a:lnSpc>
                <a:spcPct val="90000"/>
              </a:lnSpc>
              <a:spcBef>
                <a:spcPts val="0"/>
              </a:spcBef>
              <a:spcAft>
                <a:spcPts val="0"/>
              </a:spcAft>
              <a:buFontTx/>
              <a:buChar char="••"/>
              <a:defRPr/>
            </a:pPr>
            <a:r>
              <a:rPr lang="en-US" dirty="0" smtClean="0"/>
              <a:t>Users</a:t>
            </a:r>
          </a:p>
          <a:p>
            <a:pPr marL="735013" lvl="1" indent="-277813" defTabSz="1066800">
              <a:lnSpc>
                <a:spcPct val="90000"/>
              </a:lnSpc>
              <a:spcAft>
                <a:spcPct val="20000"/>
              </a:spcAft>
              <a:buFontTx/>
              <a:buChar char="••"/>
              <a:defRPr/>
            </a:pPr>
            <a:r>
              <a:rPr lang="en-US" dirty="0" smtClean="0"/>
              <a:t>Outside contractor</a:t>
            </a:r>
          </a:p>
          <a:p>
            <a:pPr>
              <a:defRPr/>
            </a:pPr>
            <a:endParaRPr lang="en-US" sz="32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p:txBody>
          <a:bodyPr/>
          <a:lstStyle/>
          <a:p>
            <a:pPr marL="342900" indent="-342900"/>
            <a:r>
              <a:rPr lang="en-US" dirty="0" smtClean="0">
                <a:latin typeface="Arial" charset="0"/>
                <a:cs typeface="Arial" charset="0"/>
              </a:rPr>
              <a:t>Team Composition Changes Over Time</a:t>
            </a:r>
          </a:p>
        </p:txBody>
      </p:sp>
      <p:sp>
        <p:nvSpPr>
          <p:cNvPr id="3" name="Footer Placeholder 2"/>
          <p:cNvSpPr>
            <a:spLocks noGrp="1"/>
          </p:cNvSpPr>
          <p:nvPr>
            <p:ph type="ftr" sz="quarter" idx="10"/>
          </p:nvPr>
        </p:nvSpPr>
        <p:spPr/>
        <p:txBody>
          <a:bodyPr/>
          <a:lstStyle/>
          <a:p>
            <a:pPr>
              <a:defRPr/>
            </a:pPr>
            <a:r>
              <a:rPr lang="en-US" smtClean="0"/>
              <a:t>Copyright © 2017 Pearson Education, Inc.</a:t>
            </a:r>
            <a:endParaRPr lang="en-US" dirty="0"/>
          </a:p>
        </p:txBody>
      </p:sp>
      <p:sp>
        <p:nvSpPr>
          <p:cNvPr id="4" name="Content Placeholder 3"/>
          <p:cNvSpPr>
            <a:spLocks noGrp="1"/>
          </p:cNvSpPr>
          <p:nvPr>
            <p:ph idx="1"/>
          </p:nvPr>
        </p:nvSpPr>
        <p:spPr/>
        <p:txBody>
          <a:bodyPr/>
          <a:lstStyle/>
          <a:p>
            <a:pPr marL="233363" indent="-233363">
              <a:spcBef>
                <a:spcPts val="400"/>
              </a:spcBef>
              <a:defRPr/>
            </a:pPr>
            <a:r>
              <a:rPr lang="en-US" dirty="0"/>
              <a:t>Requirements </a:t>
            </a:r>
            <a:r>
              <a:rPr lang="en-US" dirty="0" smtClean="0"/>
              <a:t>definition</a:t>
            </a:r>
          </a:p>
          <a:p>
            <a:pPr marL="627063" lvl="2" indent="-233363">
              <a:spcBef>
                <a:spcPts val="400"/>
              </a:spcBef>
              <a:defRPr/>
            </a:pPr>
            <a:r>
              <a:rPr lang="en-US" dirty="0" smtClean="0"/>
              <a:t>Heavy </a:t>
            </a:r>
            <a:r>
              <a:rPr lang="en-US" dirty="0"/>
              <a:t>with business and systems </a:t>
            </a:r>
            <a:r>
              <a:rPr lang="en-US" dirty="0" smtClean="0"/>
              <a:t>analysts</a:t>
            </a:r>
            <a:endParaRPr lang="en-US" dirty="0"/>
          </a:p>
          <a:p>
            <a:pPr marL="233363" indent="-233363">
              <a:spcBef>
                <a:spcPts val="400"/>
              </a:spcBef>
              <a:defRPr/>
            </a:pPr>
            <a:r>
              <a:rPr lang="en-US" dirty="0"/>
              <a:t>Design and </a:t>
            </a:r>
            <a:r>
              <a:rPr lang="en-US" dirty="0" smtClean="0"/>
              <a:t>implementation</a:t>
            </a:r>
          </a:p>
          <a:p>
            <a:pPr marL="627063" lvl="2" indent="-233363">
              <a:spcBef>
                <a:spcPts val="400"/>
              </a:spcBef>
              <a:defRPr/>
            </a:pPr>
            <a:r>
              <a:rPr lang="en-US" dirty="0" smtClean="0"/>
              <a:t>Heavy </a:t>
            </a:r>
            <a:r>
              <a:rPr lang="en-US" dirty="0"/>
              <a:t>with programmers, testers, and database </a:t>
            </a:r>
            <a:r>
              <a:rPr lang="en-US" dirty="0" smtClean="0"/>
              <a:t>designers</a:t>
            </a:r>
            <a:endParaRPr lang="en-US" dirty="0"/>
          </a:p>
          <a:p>
            <a:pPr marL="233363" indent="-233363">
              <a:spcBef>
                <a:spcPts val="400"/>
              </a:spcBef>
              <a:defRPr/>
            </a:pPr>
            <a:r>
              <a:rPr lang="en-US" dirty="0"/>
              <a:t>Integrated testing and </a:t>
            </a:r>
            <a:r>
              <a:rPr lang="en-US" dirty="0" smtClean="0"/>
              <a:t>conversion  </a:t>
            </a:r>
          </a:p>
          <a:p>
            <a:pPr marL="627063" lvl="2" indent="-233363">
              <a:spcBef>
                <a:spcPts val="400"/>
              </a:spcBef>
              <a:defRPr/>
            </a:pPr>
            <a:r>
              <a:rPr lang="en-US" dirty="0" smtClean="0"/>
              <a:t>Augmented </a:t>
            </a:r>
            <a:r>
              <a:rPr lang="en-US" dirty="0"/>
              <a:t>with testers and business </a:t>
            </a:r>
            <a:r>
              <a:rPr lang="en-US" dirty="0" smtClean="0"/>
              <a:t>users</a:t>
            </a:r>
            <a:endParaRPr lang="en-US" dirty="0"/>
          </a:p>
          <a:p>
            <a:pPr>
              <a:spcBef>
                <a:spcPts val="400"/>
              </a:spcBef>
            </a:pPr>
            <a:r>
              <a:rPr lang="en-US" b="1" i="1" dirty="0"/>
              <a:t>I</a:t>
            </a:r>
            <a:r>
              <a:rPr lang="en-US" b="1" i="1" dirty="0" smtClean="0"/>
              <a:t>mportant point: </a:t>
            </a:r>
            <a:r>
              <a:rPr lang="en-US" b="1" i="1" dirty="0"/>
              <a:t>users </a:t>
            </a:r>
            <a:r>
              <a:rPr lang="en-US" b="1" i="1" dirty="0" smtClean="0"/>
              <a:t>must be actively </a:t>
            </a:r>
            <a:r>
              <a:rPr lang="en-US" b="1" i="1" dirty="0"/>
              <a:t>involvement </a:t>
            </a:r>
            <a:r>
              <a:rPr lang="en-US" b="1" i="1" dirty="0" smtClean="0"/>
              <a:t>and </a:t>
            </a:r>
            <a:r>
              <a:rPr lang="en-US" b="1" i="1" dirty="0"/>
              <a:t>take </a:t>
            </a:r>
            <a:r>
              <a:rPr lang="en-US" b="1" i="1" dirty="0" smtClean="0"/>
              <a:t>ownership of </a:t>
            </a:r>
            <a:r>
              <a:rPr lang="en-US" b="1" i="1" dirty="0"/>
              <a:t>development </a:t>
            </a:r>
            <a:r>
              <a:rPr lang="en-US" b="1" i="1" dirty="0" smtClean="0"/>
              <a:t>project</a:t>
            </a:r>
            <a:endParaRPr lang="en-US" b="1"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preferRelativeResize="0">
            <a:picLocks/>
          </p:cNvPicPr>
          <p:nvPr/>
        </p:nvPicPr>
        <p:blipFill>
          <a:blip r:embed="rId3" cstate="print"/>
          <a:stretch>
            <a:fillRect/>
          </a:stretch>
        </p:blipFill>
        <p:spPr>
          <a:xfrm>
            <a:off x="1316666" y="1559778"/>
            <a:ext cx="9571550" cy="4023360"/>
          </a:xfrm>
          <a:prstGeom prst="rect">
            <a:avLst/>
          </a:prstGeom>
        </p:spPr>
      </p:pic>
      <p:sp>
        <p:nvSpPr>
          <p:cNvPr id="5" name="AutoShape 3"/>
          <p:cNvSpPr>
            <a:spLocks noChangeAspect="1" noChangeArrowheads="1" noTextEdit="1"/>
          </p:cNvSpPr>
          <p:nvPr/>
        </p:nvSpPr>
        <p:spPr bwMode="auto">
          <a:xfrm>
            <a:off x="1998388" y="1742658"/>
            <a:ext cx="8229600" cy="3840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938" name="Title 1"/>
          <p:cNvSpPr>
            <a:spLocks noGrp="1"/>
          </p:cNvSpPr>
          <p:nvPr>
            <p:ph type="title"/>
          </p:nvPr>
        </p:nvSpPr>
        <p:spPr/>
        <p:txBody>
          <a:bodyPr/>
          <a:lstStyle/>
          <a:p>
            <a:pPr marL="796925" indent="-796925"/>
            <a:r>
              <a:rPr lang="en-US" dirty="0" smtClean="0">
                <a:latin typeface="Arial" charset="0"/>
                <a:cs typeface="Arial" charset="0"/>
              </a:rPr>
              <a:t>Q5: What is the Users’ Role in the Requirements Phase?</a:t>
            </a:r>
          </a:p>
        </p:txBody>
      </p:sp>
      <p:sp>
        <p:nvSpPr>
          <p:cNvPr id="3" name="Footer Placeholder 2"/>
          <p:cNvSpPr>
            <a:spLocks noGrp="1"/>
          </p:cNvSpPr>
          <p:nvPr>
            <p:ph type="ftr" sz="quarter" idx="10"/>
          </p:nvPr>
        </p:nvSpPr>
        <p:spPr/>
        <p:txBody>
          <a:bodyPr/>
          <a:lstStyle/>
          <a:p>
            <a:pPr>
              <a:defRPr/>
            </a:pPr>
            <a:r>
              <a:rPr lang="en-US" smtClean="0"/>
              <a:t>Copyright © 2017 Pearson Education, Inc.</a:t>
            </a:r>
            <a:endParaRPr lang="en-US" dirty="0"/>
          </a:p>
        </p:txBody>
      </p:sp>
      <p:sp>
        <p:nvSpPr>
          <p:cNvPr id="39940" name="Content Placeholder 3"/>
          <p:cNvSpPr>
            <a:spLocks noGrp="1"/>
          </p:cNvSpPr>
          <p:nvPr>
            <p:ph idx="4294967295"/>
          </p:nvPr>
        </p:nvSpPr>
        <p:spPr>
          <a:xfrm>
            <a:off x="7815383" y="1670468"/>
            <a:ext cx="2194560" cy="914400"/>
          </a:xfrm>
        </p:spPr>
        <p:txBody>
          <a:bodyPr/>
          <a:lstStyle/>
          <a:p>
            <a:pPr marL="0" indent="0" algn="ctr">
              <a:buNone/>
            </a:pPr>
            <a:r>
              <a:rPr lang="en-US" dirty="0" smtClean="0">
                <a:latin typeface="Arial" charset="0"/>
                <a:cs typeface="Arial" charset="0"/>
              </a:rPr>
              <a:t>Interviewing skills crucial</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What? </a:t>
            </a:r>
            <a:r>
              <a:rPr lang="en-US" dirty="0"/>
              <a:t>Using This Knowledge for Your Number-One Priority</a:t>
            </a:r>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p:txBody>
          <a:bodyPr/>
          <a:lstStyle/>
          <a:p>
            <a:r>
              <a:rPr lang="en-US" dirty="0"/>
              <a:t>B</a:t>
            </a:r>
            <a:r>
              <a:rPr lang="en-US" dirty="0" smtClean="0"/>
              <a:t>etween </a:t>
            </a:r>
            <a:r>
              <a:rPr lang="en-US" dirty="0"/>
              <a:t>now and graduation, finding and getting </a:t>
            </a:r>
            <a:r>
              <a:rPr lang="en-US" dirty="0" smtClean="0"/>
              <a:t>“that” </a:t>
            </a:r>
            <a:r>
              <a:rPr lang="en-US" dirty="0"/>
              <a:t>job should be </a:t>
            </a:r>
            <a:r>
              <a:rPr lang="en-US" dirty="0" smtClean="0"/>
              <a:t>your </a:t>
            </a:r>
            <a:r>
              <a:rPr lang="en-US" i="1" dirty="0"/>
              <a:t>number-one </a:t>
            </a:r>
            <a:r>
              <a:rPr lang="en-US" i="1" dirty="0" smtClean="0"/>
              <a:t>priority</a:t>
            </a:r>
            <a:endParaRPr lang="en-US" dirty="0" smtClean="0"/>
          </a:p>
          <a:p>
            <a:r>
              <a:rPr lang="en-US" dirty="0" smtClean="0"/>
              <a:t>How </a:t>
            </a:r>
            <a:r>
              <a:rPr lang="en-US" dirty="0"/>
              <a:t>will you do that? </a:t>
            </a:r>
            <a:endParaRPr lang="en-US" dirty="0" smtClean="0"/>
          </a:p>
          <a:p>
            <a:pPr lvl="2"/>
            <a:r>
              <a:rPr lang="en-US" dirty="0" smtClean="0"/>
              <a:t>Interpret each activity </a:t>
            </a:r>
            <a:r>
              <a:rPr lang="en-US" dirty="0"/>
              <a:t>in </a:t>
            </a:r>
            <a:r>
              <a:rPr lang="en-US" dirty="0" smtClean="0"/>
              <a:t>SDLC as they </a:t>
            </a:r>
            <a:r>
              <a:rPr lang="en-US" dirty="0"/>
              <a:t>pertain to finding your </a:t>
            </a:r>
            <a:r>
              <a:rPr lang="en-US" dirty="0" smtClean="0"/>
              <a:t>job</a:t>
            </a:r>
          </a:p>
          <a:p>
            <a:pPr lvl="2"/>
            <a:r>
              <a:rPr lang="en-US" dirty="0"/>
              <a:t>Sketch the job-acquisition </a:t>
            </a:r>
            <a:r>
              <a:rPr lang="en-US" dirty="0" smtClean="0"/>
              <a:t>process </a:t>
            </a:r>
            <a:r>
              <a:rPr lang="en-US" dirty="0"/>
              <a:t>you are currently </a:t>
            </a:r>
            <a:r>
              <a:rPr lang="en-US" dirty="0" smtClean="0"/>
              <a:t>using  (BPMN symbols)</a:t>
            </a:r>
          </a:p>
        </p:txBody>
      </p:sp>
    </p:spTree>
    <p:extLst>
      <p:ext uri="{BB962C8B-B14F-4D97-AF65-F5344CB8AC3E}">
        <p14:creationId xmlns:p14="http://schemas.microsoft.com/office/powerpoint/2010/main" xmlns="" val="22380064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What? Using This Knowledge for Your Number-One </a:t>
            </a:r>
            <a:r>
              <a:rPr lang="en-US" dirty="0" smtClean="0"/>
              <a:t>Priority  (cont’d)</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p:txBody>
          <a:bodyPr/>
          <a:lstStyle/>
          <a:p>
            <a:pPr marL="228600" lvl="2" indent="-228600">
              <a:spcBef>
                <a:spcPts val="800"/>
              </a:spcBef>
              <a:buClrTx/>
              <a:buFont typeface="Arial" pitchFamily="34" charset="0"/>
              <a:buChar char="•"/>
            </a:pPr>
            <a:r>
              <a:rPr lang="en-US" dirty="0" smtClean="0"/>
              <a:t>Explain </a:t>
            </a:r>
            <a:r>
              <a:rPr lang="en-US" dirty="0"/>
              <a:t>two ways you could improve your </a:t>
            </a:r>
            <a:r>
              <a:rPr lang="en-US" dirty="0" smtClean="0"/>
              <a:t>job-acquisition process</a:t>
            </a:r>
            <a:endParaRPr lang="en-US" dirty="0"/>
          </a:p>
          <a:p>
            <a:r>
              <a:rPr lang="en-US" dirty="0" smtClean="0"/>
              <a:t>Write </a:t>
            </a:r>
            <a:r>
              <a:rPr lang="en-US" dirty="0"/>
              <a:t>the requirements for the job-acquisition process using scrum-like requirements </a:t>
            </a:r>
            <a:r>
              <a:rPr lang="en-US" dirty="0" smtClean="0"/>
              <a:t>statements</a:t>
            </a:r>
          </a:p>
          <a:p>
            <a:pPr lvl="0"/>
            <a:r>
              <a:rPr lang="en-US" dirty="0"/>
              <a:t>H</a:t>
            </a:r>
            <a:r>
              <a:rPr lang="en-US" dirty="0" smtClean="0"/>
              <a:t>ow do those </a:t>
            </a:r>
            <a:r>
              <a:rPr lang="en-US" dirty="0"/>
              <a:t>answers inform you about how to obtain that perfect </a:t>
            </a:r>
            <a:r>
              <a:rPr lang="en-US" dirty="0" smtClean="0"/>
              <a:t>job</a:t>
            </a:r>
            <a:endParaRPr lang="en-US" dirty="0"/>
          </a:p>
        </p:txBody>
      </p:sp>
    </p:spTree>
    <p:extLst>
      <p:ext uri="{BB962C8B-B14F-4D97-AF65-F5344CB8AC3E}">
        <p14:creationId xmlns:p14="http://schemas.microsoft.com/office/powerpoint/2010/main" xmlns="" val="23397385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pPr marL="739775" indent="-739775"/>
            <a:r>
              <a:rPr lang="en-US" dirty="0" smtClean="0">
                <a:latin typeface="Arial" charset="0"/>
                <a:cs typeface="Arial" charset="0"/>
              </a:rPr>
              <a:t>Q6: How are the Five Components Designed?</a:t>
            </a:r>
          </a:p>
        </p:txBody>
      </p:sp>
      <p:sp>
        <p:nvSpPr>
          <p:cNvPr id="3" name="Footer Placeholder 2"/>
          <p:cNvSpPr>
            <a:spLocks noGrp="1"/>
          </p:cNvSpPr>
          <p:nvPr>
            <p:ph type="ftr" sz="quarter" idx="10"/>
          </p:nvPr>
        </p:nvSpPr>
        <p:spPr/>
        <p:txBody>
          <a:bodyPr/>
          <a:lstStyle/>
          <a:p>
            <a:pPr>
              <a:defRPr/>
            </a:pPr>
            <a:r>
              <a:rPr lang="en-US" smtClean="0"/>
              <a:t>Copyright © 2017 Pearson Education, Inc.</a:t>
            </a:r>
            <a:endParaRPr lang="en-US" dirty="0"/>
          </a:p>
        </p:txBody>
      </p:sp>
      <p:sp>
        <p:nvSpPr>
          <p:cNvPr id="45059" name="Content Placeholder 3"/>
          <p:cNvSpPr>
            <a:spLocks noGrp="1"/>
          </p:cNvSpPr>
          <p:nvPr>
            <p:ph idx="1"/>
          </p:nvPr>
        </p:nvSpPr>
        <p:spPr/>
        <p:txBody>
          <a:bodyPr/>
          <a:lstStyle/>
          <a:p>
            <a:r>
              <a:rPr lang="en-US" dirty="0">
                <a:latin typeface="Arial" charset="0"/>
                <a:cs typeface="Arial" charset="0"/>
              </a:rPr>
              <a:t>Determine hardware </a:t>
            </a:r>
            <a:r>
              <a:rPr lang="en-US" dirty="0" smtClean="0">
                <a:latin typeface="Arial" charset="0"/>
                <a:cs typeface="Arial" charset="0"/>
              </a:rPr>
              <a:t>specifications</a:t>
            </a:r>
            <a:endParaRPr lang="en-US" dirty="0">
              <a:latin typeface="Arial" charset="0"/>
              <a:cs typeface="Arial" charset="0"/>
            </a:endParaRPr>
          </a:p>
          <a:p>
            <a:r>
              <a:rPr lang="en-US" dirty="0">
                <a:latin typeface="Arial" charset="0"/>
                <a:cs typeface="Arial" charset="0"/>
              </a:rPr>
              <a:t>Determine software </a:t>
            </a:r>
            <a:r>
              <a:rPr lang="en-US" dirty="0" smtClean="0">
                <a:latin typeface="Arial" charset="0"/>
                <a:cs typeface="Arial" charset="0"/>
              </a:rPr>
              <a:t>specifications</a:t>
            </a:r>
            <a:endParaRPr lang="en-US" dirty="0">
              <a:latin typeface="Arial" charset="0"/>
              <a:cs typeface="Arial" charset="0"/>
            </a:endParaRPr>
          </a:p>
          <a:p>
            <a:r>
              <a:rPr lang="en-US" dirty="0" smtClean="0">
                <a:latin typeface="Arial" charset="0"/>
                <a:cs typeface="Arial" charset="0"/>
              </a:rPr>
              <a:t>Design database</a:t>
            </a:r>
            <a:endParaRPr lang="en-US" dirty="0">
              <a:latin typeface="Arial" charset="0"/>
              <a:cs typeface="Arial" charset="0"/>
            </a:endParaRPr>
          </a:p>
          <a:p>
            <a:r>
              <a:rPr lang="en-US" dirty="0" smtClean="0">
                <a:latin typeface="Arial" charset="0"/>
                <a:cs typeface="Arial" charset="0"/>
              </a:rPr>
              <a:t>Design Procedures</a:t>
            </a:r>
          </a:p>
          <a:p>
            <a:pPr lvl="2"/>
            <a:r>
              <a:rPr lang="en-US" dirty="0" smtClean="0">
                <a:latin typeface="Arial" charset="0"/>
                <a:cs typeface="Arial" charset="0"/>
              </a:rPr>
              <a:t>Normal</a:t>
            </a:r>
            <a:r>
              <a:rPr lang="en-US" dirty="0">
                <a:latin typeface="Arial" charset="0"/>
                <a:cs typeface="Arial" charset="0"/>
              </a:rPr>
              <a:t>, backup, and failure recovery </a:t>
            </a:r>
            <a:r>
              <a:rPr lang="en-US" dirty="0" smtClean="0">
                <a:latin typeface="Arial" charset="0"/>
                <a:cs typeface="Arial" charset="0"/>
              </a:rPr>
              <a:t>procedures</a:t>
            </a:r>
            <a:endParaRPr lang="en-US" dirty="0">
              <a:latin typeface="Arial" charset="0"/>
              <a:cs typeface="Arial" charset="0"/>
            </a:endParaRPr>
          </a:p>
          <a:p>
            <a:r>
              <a:rPr lang="en-US" dirty="0">
                <a:latin typeface="Arial" charset="0"/>
                <a:cs typeface="Arial" charset="0"/>
              </a:rPr>
              <a:t>Design Job </a:t>
            </a:r>
            <a:r>
              <a:rPr lang="en-US" dirty="0" smtClean="0">
                <a:latin typeface="Arial" charset="0"/>
                <a:cs typeface="Arial" charset="0"/>
              </a:rPr>
              <a:t>Descriptions</a:t>
            </a:r>
          </a:p>
          <a:p>
            <a:pPr lvl="2"/>
            <a:r>
              <a:rPr lang="en-US" dirty="0" smtClean="0">
                <a:latin typeface="Arial" charset="0"/>
                <a:cs typeface="Arial" charset="0"/>
              </a:rPr>
              <a:t>Create </a:t>
            </a:r>
            <a:r>
              <a:rPr lang="en-US" dirty="0">
                <a:latin typeface="Arial" charset="0"/>
                <a:cs typeface="Arial" charset="0"/>
              </a:rPr>
              <a:t>and define new tasks and </a:t>
            </a:r>
            <a:r>
              <a:rPr lang="en-US" dirty="0" smtClean="0">
                <a:latin typeface="Arial" charset="0"/>
                <a:cs typeface="Arial" charset="0"/>
              </a:rPr>
              <a:t>responsibilities</a:t>
            </a:r>
            <a:endParaRPr lang="en-US" dirty="0">
              <a:latin typeface="Arial" charset="0"/>
              <a:cs typeface="Arial"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4"/>
          <p:cNvSpPr>
            <a:spLocks noGrp="1"/>
          </p:cNvSpPr>
          <p:nvPr>
            <p:ph type="title"/>
          </p:nvPr>
        </p:nvSpPr>
        <p:spPr/>
        <p:txBody>
          <a:bodyPr/>
          <a:lstStyle/>
          <a:p>
            <a:r>
              <a:rPr lang="en-US" dirty="0" smtClean="0">
                <a:latin typeface="Arial" charset="0"/>
                <a:cs typeface="Arial" charset="0"/>
              </a:rPr>
              <a:t>SDLC: Component Design Phase</a:t>
            </a:r>
          </a:p>
        </p:txBody>
      </p:sp>
      <p:sp>
        <p:nvSpPr>
          <p:cNvPr id="3" name="Footer Placeholder 2"/>
          <p:cNvSpPr>
            <a:spLocks noGrp="1"/>
          </p:cNvSpPr>
          <p:nvPr>
            <p:ph type="ftr" sz="quarter" idx="10"/>
          </p:nvPr>
        </p:nvSpPr>
        <p:spPr/>
        <p:txBody>
          <a:bodyPr/>
          <a:lstStyle/>
          <a:p>
            <a:pPr>
              <a:defRPr/>
            </a:pPr>
            <a:r>
              <a:rPr lang="en-US" smtClean="0"/>
              <a:t>Copyright © 2017 Pearson Education, Inc.</a:t>
            </a:r>
            <a:endParaRPr lang="en-US" dirty="0"/>
          </a:p>
        </p:txBody>
      </p:sp>
      <p:sp>
        <p:nvSpPr>
          <p:cNvPr id="6" name="AutoShape 3"/>
          <p:cNvSpPr>
            <a:spLocks noChangeAspect="1" noChangeArrowheads="1" noTextEdit="1"/>
          </p:cNvSpPr>
          <p:nvPr/>
        </p:nvSpPr>
        <p:spPr bwMode="auto">
          <a:xfrm>
            <a:off x="1962241" y="1740702"/>
            <a:ext cx="8229600" cy="3840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2" name="Picture 1"/>
          <p:cNvPicPr>
            <a:picLocks noChangeAspect="1"/>
          </p:cNvPicPr>
          <p:nvPr/>
        </p:nvPicPr>
        <p:blipFill>
          <a:blip r:embed="rId3" cstate="print"/>
          <a:stretch>
            <a:fillRect/>
          </a:stretch>
        </p:blipFill>
        <p:spPr>
          <a:xfrm>
            <a:off x="1990975" y="1581745"/>
            <a:ext cx="8248603" cy="3999437"/>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3"/>
          <p:cNvSpPr>
            <a:spLocks noGrp="1"/>
          </p:cNvSpPr>
          <p:nvPr>
            <p:ph type="title"/>
          </p:nvPr>
        </p:nvSpPr>
        <p:spPr/>
        <p:txBody>
          <a:bodyPr/>
          <a:lstStyle/>
          <a:p>
            <a:r>
              <a:rPr lang="en-US" dirty="0" smtClean="0">
                <a:latin typeface="Arial" charset="0"/>
                <a:cs typeface="Arial" charset="0"/>
              </a:rPr>
              <a:t>Hardware, Database, and Procedure Design</a:t>
            </a:r>
          </a:p>
        </p:txBody>
      </p:sp>
      <p:sp>
        <p:nvSpPr>
          <p:cNvPr id="3" name="Footer Placeholder 2"/>
          <p:cNvSpPr>
            <a:spLocks noGrp="1"/>
          </p:cNvSpPr>
          <p:nvPr>
            <p:ph type="ftr" sz="quarter" idx="10"/>
          </p:nvPr>
        </p:nvSpPr>
        <p:spPr/>
        <p:txBody>
          <a:bodyPr/>
          <a:lstStyle/>
          <a:p>
            <a:pPr>
              <a:defRPr/>
            </a:pPr>
            <a:r>
              <a:rPr lang="en-US" smtClean="0"/>
              <a:t>Copyright © 2017 Pearson Education, Inc.</a:t>
            </a:r>
            <a:endParaRPr lang="en-US" dirty="0"/>
          </a:p>
        </p:txBody>
      </p:sp>
      <p:sp>
        <p:nvSpPr>
          <p:cNvPr id="48131" name="Content Placeholder 4"/>
          <p:cNvSpPr>
            <a:spLocks noGrp="1"/>
          </p:cNvSpPr>
          <p:nvPr>
            <p:ph idx="1"/>
          </p:nvPr>
        </p:nvSpPr>
        <p:spPr/>
        <p:txBody>
          <a:bodyPr/>
          <a:lstStyle/>
          <a:p>
            <a:pPr marL="233363" indent="-233363">
              <a:buFont typeface="Arial" charset="0"/>
              <a:buChar char="•"/>
            </a:pPr>
            <a:r>
              <a:rPr lang="en-US" dirty="0" smtClean="0">
                <a:latin typeface="Arial" charset="0"/>
                <a:cs typeface="Arial" charset="0"/>
              </a:rPr>
              <a:t>Hardware design</a:t>
            </a:r>
          </a:p>
          <a:p>
            <a:pPr lvl="2"/>
            <a:r>
              <a:rPr lang="en-US" dirty="0" smtClean="0"/>
              <a:t>Determine specifications and source of hardware</a:t>
            </a:r>
          </a:p>
          <a:p>
            <a:pPr lvl="2"/>
            <a:r>
              <a:rPr lang="en-US" dirty="0" smtClean="0"/>
              <a:t>Purchase, lease, or lease time from a hosting service in the cloud</a:t>
            </a:r>
            <a:endParaRPr lang="en-US" dirty="0" smtClean="0">
              <a:latin typeface="Arial" charset="0"/>
              <a:cs typeface="Arial" charset="0"/>
            </a:endParaRPr>
          </a:p>
          <a:p>
            <a:r>
              <a:rPr lang="en-US" dirty="0" smtClean="0"/>
              <a:t>Database design</a:t>
            </a:r>
          </a:p>
          <a:p>
            <a:pPr lvl="2"/>
            <a:r>
              <a:rPr lang="en-US" dirty="0" smtClean="0"/>
              <a:t>Convert </a:t>
            </a:r>
            <a:r>
              <a:rPr lang="en-US" dirty="0"/>
              <a:t>data </a:t>
            </a:r>
            <a:r>
              <a:rPr lang="en-US" dirty="0" smtClean="0"/>
              <a:t>model to </a:t>
            </a:r>
            <a:r>
              <a:rPr lang="en-US" dirty="0"/>
              <a:t>database </a:t>
            </a:r>
            <a:r>
              <a:rPr lang="en-US" dirty="0" smtClean="0"/>
              <a:t>design</a:t>
            </a:r>
          </a:p>
          <a:p>
            <a:endParaRPr lang="en-US" dirty="0">
              <a:latin typeface="Arial" charset="0"/>
              <a:cs typeface="Arial"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2"/>
          <p:cNvSpPr>
            <a:spLocks noGrp="1"/>
          </p:cNvSpPr>
          <p:nvPr>
            <p:ph type="title"/>
          </p:nvPr>
        </p:nvSpPr>
        <p:spPr/>
        <p:txBody>
          <a:bodyPr/>
          <a:lstStyle/>
          <a:p>
            <a:r>
              <a:rPr dirty="0" smtClean="0">
                <a:latin typeface="Arial" charset="0"/>
                <a:cs typeface="Arial" charset="0"/>
              </a:rPr>
              <a:t>SDLC Requirements Analysis Phase</a:t>
            </a:r>
          </a:p>
        </p:txBody>
      </p:sp>
      <p:sp>
        <p:nvSpPr>
          <p:cNvPr id="2" name="Footer Placeholder 1"/>
          <p:cNvSpPr>
            <a:spLocks noGrp="1"/>
          </p:cNvSpPr>
          <p:nvPr>
            <p:ph type="ftr" sz="quarter" idx="10"/>
          </p:nvPr>
        </p:nvSpPr>
        <p:spPr/>
        <p:txBody>
          <a:bodyPr/>
          <a:lstStyle/>
          <a:p>
            <a:pPr>
              <a:defRPr/>
            </a:pPr>
            <a:r>
              <a:rPr lang="en-US" dirty="0" smtClean="0"/>
              <a:t>Copyright © 2017 Pearson Education, Inc.</a:t>
            </a:r>
            <a:endParaRPr lang="en-US" dirty="0"/>
          </a:p>
        </p:txBody>
      </p:sp>
      <p:pic>
        <p:nvPicPr>
          <p:cNvPr id="7" name="Picture 6"/>
          <p:cNvPicPr preferRelativeResize="0">
            <a:picLocks/>
          </p:cNvPicPr>
          <p:nvPr/>
        </p:nvPicPr>
        <p:blipFill>
          <a:blip r:embed="rId3" cstate="print"/>
          <a:stretch>
            <a:fillRect/>
          </a:stretch>
        </p:blipFill>
        <p:spPr>
          <a:xfrm>
            <a:off x="1984678" y="1554479"/>
            <a:ext cx="8229600" cy="402336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4"/>
          <p:cNvSpPr>
            <a:spLocks noGrp="1"/>
          </p:cNvSpPr>
          <p:nvPr>
            <p:ph type="title"/>
          </p:nvPr>
        </p:nvSpPr>
        <p:spPr/>
        <p:txBody>
          <a:bodyPr/>
          <a:lstStyle/>
          <a:p>
            <a:r>
              <a:rPr lang="en-US" dirty="0" smtClean="0">
                <a:latin typeface="Arial" charset="0"/>
                <a:cs typeface="Arial" charset="0"/>
              </a:rPr>
              <a:t>Software Design</a:t>
            </a:r>
          </a:p>
        </p:txBody>
      </p:sp>
      <p:sp>
        <p:nvSpPr>
          <p:cNvPr id="3" name="Footer Placeholder 2"/>
          <p:cNvSpPr>
            <a:spLocks noGrp="1"/>
          </p:cNvSpPr>
          <p:nvPr>
            <p:ph type="ftr" sz="quarter" idx="10"/>
          </p:nvPr>
        </p:nvSpPr>
        <p:spPr/>
        <p:txBody>
          <a:bodyPr/>
          <a:lstStyle/>
          <a:p>
            <a:pPr>
              <a:defRPr/>
            </a:pPr>
            <a:r>
              <a:rPr lang="en-US" smtClean="0"/>
              <a:t>Copyright © 2017 Pearson Education, Inc.</a:t>
            </a:r>
            <a:endParaRPr lang="en-US" dirty="0"/>
          </a:p>
        </p:txBody>
      </p:sp>
      <p:sp>
        <p:nvSpPr>
          <p:cNvPr id="2" name="Content Placeholder 1"/>
          <p:cNvSpPr>
            <a:spLocks noGrp="1"/>
          </p:cNvSpPr>
          <p:nvPr>
            <p:ph idx="1"/>
          </p:nvPr>
        </p:nvSpPr>
        <p:spPr/>
        <p:txBody>
          <a:bodyPr/>
          <a:lstStyle/>
          <a:p>
            <a:r>
              <a:rPr lang="en-US" dirty="0"/>
              <a:t>Software design depends </a:t>
            </a:r>
            <a:r>
              <a:rPr lang="en-US" dirty="0" smtClean="0"/>
              <a:t>on </a:t>
            </a:r>
            <a:r>
              <a:rPr lang="en-US" dirty="0"/>
              <a:t>source of </a:t>
            </a:r>
            <a:r>
              <a:rPr lang="en-US" dirty="0" smtClean="0"/>
              <a:t>programs</a:t>
            </a:r>
            <a:endParaRPr lang="en-US" dirty="0"/>
          </a:p>
          <a:p>
            <a:pPr lvl="2"/>
            <a:r>
              <a:rPr lang="en-US" dirty="0" smtClean="0"/>
              <a:t>Off-the-shelf software</a:t>
            </a:r>
          </a:p>
          <a:p>
            <a:pPr lvl="2"/>
            <a:r>
              <a:rPr lang="en-US" dirty="0" smtClean="0"/>
              <a:t>Off-the-shelf-with-alteration software</a:t>
            </a:r>
          </a:p>
          <a:p>
            <a:pPr lvl="2"/>
            <a:r>
              <a:rPr lang="en-US" dirty="0" smtClean="0"/>
              <a:t>Custom-developed programs</a:t>
            </a:r>
          </a:p>
          <a:p>
            <a:r>
              <a:rPr lang="en-US" dirty="0" smtClean="0"/>
              <a:t>Decide where application processing will occur</a:t>
            </a:r>
          </a:p>
          <a:p>
            <a:pPr lvl="2"/>
            <a:r>
              <a:rPr lang="en-US" dirty="0" smtClean="0"/>
              <a:t>Mobile devices</a:t>
            </a:r>
          </a:p>
          <a:p>
            <a:pPr marL="914400" lvl="2" indent="-342900">
              <a:buFont typeface="Wingdings" panose="05000000000000000000" pitchFamily="2" charset="2"/>
              <a:buChar char="Ø"/>
            </a:pPr>
            <a:r>
              <a:rPr lang="en-US" dirty="0" smtClean="0"/>
              <a:t>Processing can occur </a:t>
            </a:r>
            <a:r>
              <a:rPr lang="en-US" dirty="0"/>
              <a:t>on cloud-servers, or a </a:t>
            </a:r>
            <a:r>
              <a:rPr lang="en-US" dirty="0" smtClean="0"/>
              <a:t>mixture</a:t>
            </a:r>
          </a:p>
          <a:p>
            <a:r>
              <a:rPr lang="en-US" dirty="0" smtClean="0"/>
              <a:t>Thin-client </a:t>
            </a:r>
            <a:r>
              <a:rPr lang="en-US" dirty="0"/>
              <a:t>or native </a:t>
            </a:r>
            <a:r>
              <a:rPr lang="en-US" dirty="0" smtClean="0"/>
              <a:t>application?</a:t>
            </a:r>
            <a:endParaRPr lang="en-US" dirty="0"/>
          </a:p>
        </p:txBody>
      </p:sp>
    </p:spTree>
    <p:extLst>
      <p:ext uri="{BB962C8B-B14F-4D97-AF65-F5344CB8AC3E}">
        <p14:creationId xmlns:p14="http://schemas.microsoft.com/office/powerpoint/2010/main" xmlns="" val="26969152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Bottom </a:t>
            </a:r>
            <a:r>
              <a:rPr lang="en-US" dirty="0" smtClean="0"/>
              <a:t>Line</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p:txBody>
          <a:bodyPr/>
          <a:lstStyle/>
          <a:p>
            <a:r>
              <a:rPr lang="en-US" dirty="0" smtClean="0"/>
              <a:t>Startups can </a:t>
            </a:r>
            <a:r>
              <a:rPr lang="en-US" dirty="0"/>
              <a:t>be fun and </a:t>
            </a:r>
            <a:r>
              <a:rPr lang="en-US" dirty="0" smtClean="0"/>
              <a:t>interesting places </a:t>
            </a:r>
            <a:r>
              <a:rPr lang="en-US" dirty="0"/>
              <a:t>to </a:t>
            </a:r>
            <a:r>
              <a:rPr lang="en-US" dirty="0" smtClean="0"/>
              <a:t>work</a:t>
            </a:r>
          </a:p>
          <a:p>
            <a:r>
              <a:rPr lang="en-US" dirty="0" smtClean="0"/>
              <a:t>Time </a:t>
            </a:r>
            <a:r>
              <a:rPr lang="en-US" dirty="0"/>
              <a:t>and </a:t>
            </a:r>
            <a:r>
              <a:rPr lang="en-US" dirty="0" smtClean="0"/>
              <a:t>budgets limited</a:t>
            </a:r>
            <a:endParaRPr lang="en-US" dirty="0"/>
          </a:p>
          <a:p>
            <a:r>
              <a:rPr lang="en-US" dirty="0" smtClean="0"/>
              <a:t>Decisions </a:t>
            </a:r>
            <a:r>
              <a:rPr lang="en-US" dirty="0"/>
              <a:t>usually </a:t>
            </a:r>
            <a:r>
              <a:rPr lang="en-US" dirty="0" smtClean="0"/>
              <a:t>made </a:t>
            </a:r>
            <a:r>
              <a:rPr lang="en-US" dirty="0"/>
              <a:t>more </a:t>
            </a:r>
            <a:r>
              <a:rPr lang="en-US" dirty="0" smtClean="0"/>
              <a:t>quickly, but risky if not well managed</a:t>
            </a:r>
            <a:endParaRPr lang="en-US" dirty="0"/>
          </a:p>
          <a:p>
            <a:r>
              <a:rPr lang="en-US" dirty="0" smtClean="0"/>
              <a:t>Prototypes used </a:t>
            </a:r>
            <a:r>
              <a:rPr lang="en-US" dirty="0"/>
              <a:t>to reduce front-end </a:t>
            </a:r>
            <a:r>
              <a:rPr lang="en-US" dirty="0" smtClean="0"/>
              <a:t>risk</a:t>
            </a:r>
            <a:endParaRPr lang="en-US" dirty="0"/>
          </a:p>
          <a:p>
            <a:r>
              <a:rPr lang="en-US" dirty="0" smtClean="0"/>
              <a:t>Scrum ideal </a:t>
            </a:r>
            <a:r>
              <a:rPr lang="en-US" dirty="0"/>
              <a:t>development process for </a:t>
            </a:r>
            <a:r>
              <a:rPr lang="en-US" dirty="0" smtClean="0"/>
              <a:t>creating prototypes</a:t>
            </a:r>
            <a:endParaRPr lang="en-US" dirty="0"/>
          </a:p>
        </p:txBody>
      </p:sp>
    </p:spTree>
    <p:extLst>
      <p:ext uri="{BB962C8B-B14F-4D97-AF65-F5344CB8AC3E}">
        <p14:creationId xmlns:p14="http://schemas.microsoft.com/office/powerpoint/2010/main" xmlns="" val="18838123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Design</a:t>
            </a:r>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p:txBody>
          <a:bodyPr/>
          <a:lstStyle/>
          <a:p>
            <a:r>
              <a:rPr lang="en-US" dirty="0" smtClean="0"/>
              <a:t>Convert </a:t>
            </a:r>
            <a:r>
              <a:rPr lang="en-US" dirty="0"/>
              <a:t>data model to </a:t>
            </a:r>
            <a:r>
              <a:rPr lang="en-US" dirty="0" smtClean="0"/>
              <a:t>database </a:t>
            </a:r>
            <a:r>
              <a:rPr lang="en-US" dirty="0"/>
              <a:t>design using techniques </a:t>
            </a:r>
            <a:r>
              <a:rPr lang="en-US" dirty="0" smtClean="0"/>
              <a:t>like those </a:t>
            </a:r>
            <a:r>
              <a:rPr lang="en-US" dirty="0"/>
              <a:t>described in Chapter </a:t>
            </a:r>
            <a:r>
              <a:rPr lang="en-US" dirty="0" smtClean="0"/>
              <a:t>5</a:t>
            </a:r>
          </a:p>
          <a:p>
            <a:r>
              <a:rPr lang="en-US" dirty="0" smtClean="0"/>
              <a:t>If using off-the-shelf </a:t>
            </a:r>
            <a:r>
              <a:rPr lang="en-US" dirty="0"/>
              <a:t>programs, then little database design </a:t>
            </a:r>
            <a:r>
              <a:rPr lang="en-US" dirty="0" smtClean="0"/>
              <a:t>needed; </a:t>
            </a:r>
            <a:r>
              <a:rPr lang="en-US" dirty="0"/>
              <a:t>the programs will handle </a:t>
            </a:r>
            <a:r>
              <a:rPr lang="en-US" dirty="0" smtClean="0"/>
              <a:t>their own </a:t>
            </a:r>
            <a:r>
              <a:rPr lang="en-US" dirty="0"/>
              <a:t>database </a:t>
            </a:r>
            <a:r>
              <a:rPr lang="en-US" dirty="0" smtClean="0"/>
              <a:t>processing</a:t>
            </a:r>
            <a:endParaRPr lang="en-US" dirty="0"/>
          </a:p>
        </p:txBody>
      </p:sp>
    </p:spTree>
    <p:extLst>
      <p:ext uri="{BB962C8B-B14F-4D97-AF65-F5344CB8AC3E}">
        <p14:creationId xmlns:p14="http://schemas.microsoft.com/office/powerpoint/2010/main" xmlns="" val="25449901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4"/>
          <p:cNvSpPr>
            <a:spLocks noGrp="1"/>
          </p:cNvSpPr>
          <p:nvPr>
            <p:ph type="title"/>
          </p:nvPr>
        </p:nvSpPr>
        <p:spPr/>
        <p:txBody>
          <a:bodyPr/>
          <a:lstStyle/>
          <a:p>
            <a:r>
              <a:rPr lang="en-US" dirty="0" smtClean="0">
                <a:latin typeface="Arial" charset="0"/>
                <a:cs typeface="Arial" charset="0"/>
              </a:rPr>
              <a:t>Procedure Design</a:t>
            </a:r>
          </a:p>
        </p:txBody>
      </p:sp>
      <p:sp>
        <p:nvSpPr>
          <p:cNvPr id="3" name="Footer Placeholder 2"/>
          <p:cNvSpPr>
            <a:spLocks noGrp="1"/>
          </p:cNvSpPr>
          <p:nvPr>
            <p:ph type="ftr" sz="quarter" idx="10"/>
          </p:nvPr>
        </p:nvSpPr>
        <p:spPr/>
        <p:txBody>
          <a:bodyPr/>
          <a:lstStyle/>
          <a:p>
            <a:pPr>
              <a:defRPr/>
            </a:pPr>
            <a:r>
              <a:rPr lang="en-US" smtClean="0"/>
              <a:t>Copyright © 2017 Pearson Education, Inc.</a:t>
            </a:r>
            <a:endParaRPr lang="en-US" dirty="0"/>
          </a:p>
        </p:txBody>
      </p:sp>
      <p:sp>
        <p:nvSpPr>
          <p:cNvPr id="6" name="AutoShape 3"/>
          <p:cNvSpPr>
            <a:spLocks noChangeAspect="1" noChangeArrowheads="1" noTextEdit="1"/>
          </p:cNvSpPr>
          <p:nvPr/>
        </p:nvSpPr>
        <p:spPr bwMode="auto">
          <a:xfrm>
            <a:off x="1043423" y="1621432"/>
            <a:ext cx="10058400" cy="39319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9" name="Picture 8"/>
          <p:cNvPicPr preferRelativeResize="0">
            <a:picLocks/>
          </p:cNvPicPr>
          <p:nvPr/>
        </p:nvPicPr>
        <p:blipFill>
          <a:blip r:embed="rId3" cstate="print"/>
          <a:stretch>
            <a:fillRect/>
          </a:stretch>
        </p:blipFill>
        <p:spPr>
          <a:xfrm>
            <a:off x="1484981" y="1575712"/>
            <a:ext cx="9266723" cy="402336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3"/>
          <p:cNvSpPr>
            <a:spLocks noGrp="1"/>
          </p:cNvSpPr>
          <p:nvPr>
            <p:ph type="title"/>
          </p:nvPr>
        </p:nvSpPr>
        <p:spPr/>
        <p:txBody>
          <a:bodyPr/>
          <a:lstStyle/>
          <a:p>
            <a:r>
              <a:rPr lang="en-US" dirty="0" smtClean="0">
                <a:latin typeface="Arial" charset="0"/>
                <a:cs typeface="Arial" charset="0"/>
              </a:rPr>
              <a:t>Design of Job Descriptions</a:t>
            </a:r>
          </a:p>
        </p:txBody>
      </p:sp>
      <p:sp>
        <p:nvSpPr>
          <p:cNvPr id="3" name="Footer Placeholder 2"/>
          <p:cNvSpPr>
            <a:spLocks noGrp="1"/>
          </p:cNvSpPr>
          <p:nvPr>
            <p:ph type="ftr" sz="quarter" idx="10"/>
          </p:nvPr>
        </p:nvSpPr>
        <p:spPr/>
        <p:txBody>
          <a:bodyPr/>
          <a:lstStyle/>
          <a:p>
            <a:pPr>
              <a:defRPr/>
            </a:pPr>
            <a:r>
              <a:rPr lang="en-US" smtClean="0"/>
              <a:t>Copyright © 2017 Pearson Education, Inc.</a:t>
            </a:r>
            <a:endParaRPr lang="en-US" dirty="0"/>
          </a:p>
        </p:txBody>
      </p:sp>
      <p:sp>
        <p:nvSpPr>
          <p:cNvPr id="2" name="Content Placeholder 1"/>
          <p:cNvSpPr>
            <a:spLocks noGrp="1"/>
          </p:cNvSpPr>
          <p:nvPr>
            <p:ph idx="1"/>
          </p:nvPr>
        </p:nvSpPr>
        <p:spPr/>
        <p:txBody>
          <a:bodyPr/>
          <a:lstStyle/>
          <a:p>
            <a:pPr>
              <a:spcBef>
                <a:spcPts val="200"/>
              </a:spcBef>
            </a:pPr>
            <a:r>
              <a:rPr lang="en-US" dirty="0" smtClean="0"/>
              <a:t>Teams </a:t>
            </a:r>
            <a:r>
              <a:rPr lang="en-US" dirty="0"/>
              <a:t>of systems analysts and users </a:t>
            </a:r>
            <a:r>
              <a:rPr lang="en-US" dirty="0" smtClean="0"/>
              <a:t>determine job descriptions, functions for users and operations</a:t>
            </a:r>
            <a:r>
              <a:rPr lang="en-US" dirty="0"/>
              <a:t> </a:t>
            </a:r>
            <a:r>
              <a:rPr lang="en-US" dirty="0" smtClean="0"/>
              <a:t>personnel</a:t>
            </a:r>
          </a:p>
          <a:p>
            <a:pPr>
              <a:spcBef>
                <a:spcPts val="200"/>
              </a:spcBef>
            </a:pPr>
            <a:r>
              <a:rPr lang="en-US" dirty="0"/>
              <a:t>N</a:t>
            </a:r>
            <a:r>
              <a:rPr lang="en-US" dirty="0" smtClean="0"/>
              <a:t>ew </a:t>
            </a:r>
            <a:r>
              <a:rPr lang="en-US" dirty="0"/>
              <a:t>information systems </a:t>
            </a:r>
            <a:r>
              <a:rPr lang="en-US" dirty="0" smtClean="0"/>
              <a:t>may require creating new jobs</a:t>
            </a:r>
          </a:p>
          <a:p>
            <a:pPr lvl="2">
              <a:spcBef>
                <a:spcPts val="200"/>
              </a:spcBef>
            </a:pPr>
            <a:r>
              <a:rPr lang="en-US" dirty="0" smtClean="0"/>
              <a:t>Duties and responsibilities need </a:t>
            </a:r>
            <a:r>
              <a:rPr lang="en-US" dirty="0"/>
              <a:t>to be defined in accordance with </a:t>
            </a:r>
            <a:r>
              <a:rPr lang="en-US" dirty="0" smtClean="0"/>
              <a:t>human </a:t>
            </a:r>
            <a:r>
              <a:rPr lang="en-US" dirty="0"/>
              <a:t>resources </a:t>
            </a:r>
            <a:r>
              <a:rPr lang="en-US" dirty="0" smtClean="0"/>
              <a:t>policies</a:t>
            </a:r>
          </a:p>
          <a:p>
            <a:pPr>
              <a:spcBef>
                <a:spcPts val="200"/>
              </a:spcBef>
            </a:pPr>
            <a:r>
              <a:rPr lang="en-US" dirty="0" smtClean="0"/>
              <a:t>Usually, new </a:t>
            </a:r>
            <a:r>
              <a:rPr lang="en-US" dirty="0"/>
              <a:t>duties and responsibilities </a:t>
            </a:r>
            <a:r>
              <a:rPr lang="en-US" dirty="0" smtClean="0"/>
              <a:t>added to existing jobs </a:t>
            </a: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p:txBody>
          <a:bodyPr/>
          <a:lstStyle/>
          <a:p>
            <a:pPr marL="739775" indent="-739775"/>
            <a:r>
              <a:rPr lang="en-US" dirty="0" smtClean="0">
                <a:latin typeface="Arial" charset="0"/>
                <a:cs typeface="Arial" charset="0"/>
              </a:rPr>
              <a:t>Q7: How is an Information System Implemented?</a:t>
            </a:r>
          </a:p>
        </p:txBody>
      </p:sp>
      <p:sp>
        <p:nvSpPr>
          <p:cNvPr id="3" name="Footer Placeholder 2"/>
          <p:cNvSpPr>
            <a:spLocks noGrp="1"/>
          </p:cNvSpPr>
          <p:nvPr>
            <p:ph type="ftr" sz="quarter" idx="10"/>
          </p:nvPr>
        </p:nvSpPr>
        <p:spPr/>
        <p:txBody>
          <a:bodyPr/>
          <a:lstStyle/>
          <a:p>
            <a:pPr>
              <a:defRPr/>
            </a:pPr>
            <a:r>
              <a:rPr lang="en-US" smtClean="0"/>
              <a:t>Copyright © 2017 Pearson Education, Inc.</a:t>
            </a:r>
            <a:endParaRPr lang="en-US" dirty="0"/>
          </a:p>
        </p:txBody>
      </p:sp>
      <p:sp>
        <p:nvSpPr>
          <p:cNvPr id="6" name="AutoShape 3"/>
          <p:cNvSpPr>
            <a:spLocks noChangeAspect="1" noChangeArrowheads="1" noTextEdit="1"/>
          </p:cNvSpPr>
          <p:nvPr/>
        </p:nvSpPr>
        <p:spPr bwMode="auto">
          <a:xfrm>
            <a:off x="1389269" y="1754534"/>
            <a:ext cx="9235440" cy="39319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2" name="Picture 1"/>
          <p:cNvPicPr preferRelativeResize="0">
            <a:picLocks/>
          </p:cNvPicPr>
          <p:nvPr/>
        </p:nvPicPr>
        <p:blipFill>
          <a:blip r:embed="rId3" cstate="print"/>
          <a:stretch>
            <a:fillRect/>
          </a:stretch>
        </p:blipFill>
        <p:spPr>
          <a:xfrm>
            <a:off x="2145736" y="1569086"/>
            <a:ext cx="8229600" cy="402336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p:cNvSpPr>
            <a:spLocks noGrp="1"/>
          </p:cNvSpPr>
          <p:nvPr>
            <p:ph type="title"/>
          </p:nvPr>
        </p:nvSpPr>
        <p:spPr/>
        <p:txBody>
          <a:bodyPr/>
          <a:lstStyle/>
          <a:p>
            <a:r>
              <a:rPr lang="en-US" dirty="0" smtClean="0">
                <a:latin typeface="Arial" charset="0"/>
                <a:cs typeface="Arial" charset="0"/>
              </a:rPr>
              <a:t>System Testing</a:t>
            </a:r>
          </a:p>
        </p:txBody>
      </p:sp>
      <p:sp>
        <p:nvSpPr>
          <p:cNvPr id="3" name="Footer Placeholder 2"/>
          <p:cNvSpPr>
            <a:spLocks noGrp="1"/>
          </p:cNvSpPr>
          <p:nvPr>
            <p:ph type="ftr" sz="quarter" idx="10"/>
          </p:nvPr>
        </p:nvSpPr>
        <p:spPr/>
        <p:txBody>
          <a:bodyPr/>
          <a:lstStyle/>
          <a:p>
            <a:pPr>
              <a:defRPr/>
            </a:pPr>
            <a:r>
              <a:rPr lang="en-US" smtClean="0"/>
              <a:t>Copyright © 2017 Pearson Education, Inc.</a:t>
            </a:r>
            <a:endParaRPr lang="en-US" dirty="0"/>
          </a:p>
        </p:txBody>
      </p:sp>
      <p:sp>
        <p:nvSpPr>
          <p:cNvPr id="4" name="Content Placeholder 3"/>
          <p:cNvSpPr>
            <a:spLocks noGrp="1"/>
          </p:cNvSpPr>
          <p:nvPr>
            <p:ph idx="1"/>
          </p:nvPr>
        </p:nvSpPr>
        <p:spPr/>
        <p:txBody>
          <a:bodyPr/>
          <a:lstStyle/>
          <a:p>
            <a:pPr>
              <a:spcBef>
                <a:spcPts val="400"/>
              </a:spcBef>
            </a:pPr>
            <a:r>
              <a:rPr lang="en-US" sz="3200" dirty="0" smtClean="0">
                <a:latin typeface="Arial" charset="0"/>
                <a:cs typeface="Arial" charset="0"/>
              </a:rPr>
              <a:t>Test plan</a:t>
            </a:r>
          </a:p>
          <a:p>
            <a:pPr>
              <a:spcBef>
                <a:spcPts val="400"/>
              </a:spcBef>
            </a:pPr>
            <a:r>
              <a:rPr lang="en-US" sz="3200" dirty="0" smtClean="0">
                <a:latin typeface="Arial" charset="0"/>
                <a:cs typeface="Arial" charset="0"/>
              </a:rPr>
              <a:t>Product Quality Assurance (PQA)</a:t>
            </a:r>
          </a:p>
          <a:p>
            <a:pPr>
              <a:spcBef>
                <a:spcPts val="400"/>
              </a:spcBef>
            </a:pPr>
            <a:r>
              <a:rPr lang="en-US" sz="3200" dirty="0" smtClean="0">
                <a:latin typeface="Arial" charset="0"/>
                <a:cs typeface="Arial" charset="0"/>
              </a:rPr>
              <a:t>User testing</a:t>
            </a:r>
          </a:p>
          <a:p>
            <a:pPr marL="1120775" lvl="2" indent="-457200">
              <a:lnSpc>
                <a:spcPct val="90000"/>
              </a:lnSpc>
              <a:spcBef>
                <a:spcPts val="400"/>
              </a:spcBef>
            </a:pPr>
            <a:r>
              <a:rPr lang="en-US" sz="3200" dirty="0" smtClean="0">
                <a:latin typeface="Arial" charset="0"/>
                <a:cs typeface="Arial" charset="0"/>
              </a:rPr>
              <a:t>Develop test plans and test cases.</a:t>
            </a:r>
          </a:p>
          <a:p>
            <a:pPr>
              <a:lnSpc>
                <a:spcPct val="90000"/>
              </a:lnSpc>
              <a:spcBef>
                <a:spcPts val="400"/>
              </a:spcBef>
            </a:pPr>
            <a:r>
              <a:rPr lang="en-US" sz="3200" b="1" dirty="0" smtClean="0">
                <a:latin typeface="Arial" charset="0"/>
                <a:cs typeface="Arial" charset="0"/>
              </a:rPr>
              <a:t>Beta testing</a:t>
            </a:r>
          </a:p>
          <a:p>
            <a:pPr marL="1120775" lvl="2" indent="-457200">
              <a:lnSpc>
                <a:spcPct val="90000"/>
              </a:lnSpc>
              <a:spcBef>
                <a:spcPts val="400"/>
              </a:spcBef>
            </a:pPr>
            <a:r>
              <a:rPr lang="en-US" sz="3200" dirty="0" smtClean="0">
                <a:latin typeface="Arial" charset="0"/>
                <a:cs typeface="Arial" charset="0"/>
              </a:rPr>
              <a:t>Users final say on whether system “production ready”</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2"/>
          <p:cNvSpPr>
            <a:spLocks noGrp="1"/>
          </p:cNvSpPr>
          <p:nvPr>
            <p:ph type="title"/>
          </p:nvPr>
        </p:nvSpPr>
        <p:spPr/>
        <p:txBody>
          <a:bodyPr/>
          <a:lstStyle/>
          <a:p>
            <a:r>
              <a:rPr lang="en-US" dirty="0" smtClean="0">
                <a:latin typeface="Arial" charset="0"/>
                <a:cs typeface="Arial" charset="0"/>
              </a:rPr>
              <a:t>System Conversion Approaches</a:t>
            </a:r>
          </a:p>
        </p:txBody>
      </p:sp>
      <p:sp>
        <p:nvSpPr>
          <p:cNvPr id="107525" name="Footer Placeholder 4"/>
          <p:cNvSpPr>
            <a:spLocks noGrp="1"/>
          </p:cNvSpPr>
          <p:nvPr>
            <p:ph type="ftr" sz="quarter" idx="10"/>
          </p:nvPr>
        </p:nvSpPr>
        <p:spPr bwMode="auto">
          <a:ln>
            <a:miter lim="800000"/>
            <a:headEnd/>
            <a:tailEnd/>
          </a:ln>
        </p:spPr>
        <p:txBody>
          <a:bodyPr wrap="square" numCol="1" anchor="t" anchorCtr="0" compatLnSpc="1">
            <a:prstTxWarp prst="textNoShape">
              <a:avLst/>
            </a:prstTxWarp>
          </a:bodyPr>
          <a:lstStyle/>
          <a:p>
            <a:pPr>
              <a:defRPr/>
            </a:pPr>
            <a:r>
              <a:rPr lang="en-US" smtClean="0"/>
              <a:t>Copyright © 2017 Pearson Education, Inc.</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xmlns="" val="3803928529"/>
              </p:ext>
            </p:extLst>
          </p:nvPr>
        </p:nvGraphicFramePr>
        <p:xfrm>
          <a:off x="1482200" y="1612785"/>
          <a:ext cx="9233429" cy="3892740"/>
        </p:xfrm>
        <a:graphic>
          <a:graphicData uri="http://schemas.openxmlformats.org/drawingml/2006/table">
            <a:tbl>
              <a:tblPr firstRow="1" bandRow="1">
                <a:tableStyleId>{5C22544A-7EE6-4342-B048-85BDC9FD1C3A}</a:tableStyleId>
              </a:tblPr>
              <a:tblGrid>
                <a:gridCol w="1884372"/>
                <a:gridCol w="7349057"/>
              </a:tblGrid>
              <a:tr h="1138053">
                <a:tc>
                  <a:txBody>
                    <a:bodyPr/>
                    <a:lstStyle/>
                    <a:p>
                      <a:r>
                        <a:rPr lang="en-US" sz="2400" b="1" dirty="0" smtClean="0">
                          <a:solidFill>
                            <a:schemeClr val="tx1"/>
                          </a:solidFill>
                          <a:latin typeface="Arial" pitchFamily="34" charset="0"/>
                          <a:cs typeface="Arial" pitchFamily="34" charset="0"/>
                        </a:rPr>
                        <a:t>Pilot</a:t>
                      </a:r>
                      <a:endParaRPr lang="en-US" sz="2400" b="1" dirty="0">
                        <a:solidFill>
                          <a:schemeClr val="tx1"/>
                        </a:solidFill>
                        <a:latin typeface="Arial" pitchFamily="34" charset="0"/>
                        <a:cs typeface="Arial" pitchFamily="34" charset="0"/>
                      </a:endParaRPr>
                    </a:p>
                  </a:txBody>
                  <a:tcPr marL="91432" marR="91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lvl="1" indent="-171450" algn="l" defTabSz="755650" rtl="0">
                        <a:lnSpc>
                          <a:spcPct val="90000"/>
                        </a:lnSpc>
                        <a:spcBef>
                          <a:spcPct val="0"/>
                        </a:spcBef>
                        <a:spcAft>
                          <a:spcPct val="20000"/>
                        </a:spcAft>
                        <a:buChar char="••"/>
                      </a:pPr>
                      <a:r>
                        <a:rPr lang="en-US" sz="2400" b="0" kern="1200" dirty="0" smtClean="0">
                          <a:solidFill>
                            <a:schemeClr val="tx1"/>
                          </a:solidFill>
                          <a:latin typeface="Arial" pitchFamily="34" charset="0"/>
                          <a:cs typeface="Arial" pitchFamily="34" charset="0"/>
                        </a:rPr>
                        <a:t>Implement entire system in limited portion of business.</a:t>
                      </a:r>
                    </a:p>
                    <a:p>
                      <a:pPr marL="171450" lvl="1" indent="-171450" algn="l" defTabSz="755650" rtl="0">
                        <a:lnSpc>
                          <a:spcPct val="90000"/>
                        </a:lnSpc>
                        <a:spcBef>
                          <a:spcPct val="0"/>
                        </a:spcBef>
                        <a:spcAft>
                          <a:spcPct val="20000"/>
                        </a:spcAft>
                        <a:buChar char="••"/>
                      </a:pPr>
                      <a:r>
                        <a:rPr lang="en-US" sz="2400" b="0" kern="1200" dirty="0" smtClean="0">
                          <a:solidFill>
                            <a:schemeClr val="tx1"/>
                          </a:solidFill>
                          <a:latin typeface="Arial" pitchFamily="34" charset="0"/>
                          <a:cs typeface="Arial" pitchFamily="34" charset="0"/>
                        </a:rPr>
                        <a:t>Limits exposure to business if system fails. </a:t>
                      </a:r>
                    </a:p>
                  </a:txBody>
                  <a:tcPr marL="91432" marR="91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800847">
                <a:tc>
                  <a:txBody>
                    <a:bodyPr/>
                    <a:lstStyle/>
                    <a:p>
                      <a:r>
                        <a:rPr lang="en-US" sz="2400" b="1" kern="1200" dirty="0" smtClean="0">
                          <a:solidFill>
                            <a:schemeClr val="tx1"/>
                          </a:solidFill>
                          <a:latin typeface="Arial" pitchFamily="34" charset="0"/>
                          <a:ea typeface="+mn-ea"/>
                          <a:cs typeface="Arial" pitchFamily="34" charset="0"/>
                        </a:rPr>
                        <a:t>Phased</a:t>
                      </a:r>
                      <a:endParaRPr lang="en-US" sz="2400" b="1" kern="1200" dirty="0">
                        <a:solidFill>
                          <a:schemeClr val="tx1"/>
                        </a:solidFill>
                        <a:latin typeface="Arial" pitchFamily="34" charset="0"/>
                        <a:ea typeface="+mn-ea"/>
                        <a:cs typeface="Arial" pitchFamily="34" charset="0"/>
                      </a:endParaRPr>
                    </a:p>
                  </a:txBody>
                  <a:tcPr marL="91432" marR="91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171450" lvl="1" indent="-171450" algn="l" defTabSz="755650" rtl="0">
                        <a:lnSpc>
                          <a:spcPct val="90000"/>
                        </a:lnSpc>
                        <a:spcBef>
                          <a:spcPct val="0"/>
                        </a:spcBef>
                        <a:spcAft>
                          <a:spcPct val="20000"/>
                        </a:spcAft>
                        <a:buChar char="••"/>
                      </a:pPr>
                      <a:r>
                        <a:rPr lang="en-US" sz="2400" kern="1200" dirty="0" smtClean="0">
                          <a:solidFill>
                            <a:schemeClr val="tx1"/>
                          </a:solidFill>
                          <a:latin typeface="Arial" pitchFamily="34" charset="0"/>
                          <a:cs typeface="Arial" pitchFamily="34" charset="0"/>
                        </a:rPr>
                        <a:t>System installed in phases or modules.</a:t>
                      </a:r>
                    </a:p>
                    <a:p>
                      <a:pPr marL="171450" lvl="1" indent="-171450" algn="l" defTabSz="755650" rtl="0">
                        <a:lnSpc>
                          <a:spcPct val="90000"/>
                        </a:lnSpc>
                        <a:spcBef>
                          <a:spcPct val="0"/>
                        </a:spcBef>
                        <a:spcAft>
                          <a:spcPct val="20000"/>
                        </a:spcAft>
                        <a:buChar char="••"/>
                      </a:pPr>
                      <a:r>
                        <a:rPr lang="en-US" sz="2400" kern="1200" dirty="0" smtClean="0">
                          <a:solidFill>
                            <a:schemeClr val="tx1"/>
                          </a:solidFill>
                          <a:latin typeface="Arial" pitchFamily="34" charset="0"/>
                          <a:cs typeface="Arial" pitchFamily="34" charset="0"/>
                        </a:rPr>
                        <a:t>Each piece installed and tested.</a:t>
                      </a:r>
                      <a:endParaRPr lang="en-US" sz="2400" dirty="0">
                        <a:solidFill>
                          <a:schemeClr val="tx1"/>
                        </a:solidFill>
                        <a:latin typeface="Arial" pitchFamily="34" charset="0"/>
                        <a:cs typeface="Arial" pitchFamily="34" charset="0"/>
                      </a:endParaRPr>
                    </a:p>
                  </a:txBody>
                  <a:tcPr marL="91432" marR="91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958818">
                <a:tc>
                  <a:txBody>
                    <a:bodyPr/>
                    <a:lstStyle/>
                    <a:p>
                      <a:r>
                        <a:rPr lang="en-US" sz="2400" b="1" dirty="0" smtClean="0">
                          <a:solidFill>
                            <a:schemeClr val="tx1"/>
                          </a:solidFill>
                          <a:latin typeface="Arial" pitchFamily="34" charset="0"/>
                          <a:cs typeface="Arial" pitchFamily="34" charset="0"/>
                        </a:rPr>
                        <a:t>Parallel</a:t>
                      </a:r>
                      <a:endParaRPr lang="en-US" sz="2400" b="1" dirty="0">
                        <a:solidFill>
                          <a:schemeClr val="tx1"/>
                        </a:solidFill>
                        <a:latin typeface="Arial" pitchFamily="34" charset="0"/>
                        <a:cs typeface="Arial" pitchFamily="34" charset="0"/>
                      </a:endParaRPr>
                    </a:p>
                  </a:txBody>
                  <a:tcPr marL="91432" marR="91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lvl="1" indent="-171450" algn="l" defTabSz="755650" rtl="0">
                        <a:lnSpc>
                          <a:spcPct val="90000"/>
                        </a:lnSpc>
                        <a:spcBef>
                          <a:spcPct val="0"/>
                        </a:spcBef>
                        <a:spcAft>
                          <a:spcPct val="20000"/>
                        </a:spcAft>
                        <a:buChar char="••"/>
                      </a:pPr>
                      <a:r>
                        <a:rPr lang="en-US" sz="2400" b="0" kern="1200" dirty="0" smtClean="0">
                          <a:solidFill>
                            <a:schemeClr val="tx1"/>
                          </a:solidFill>
                          <a:latin typeface="Arial" pitchFamily="34" charset="0"/>
                          <a:cs typeface="Arial" pitchFamily="34" charset="0"/>
                        </a:rPr>
                        <a:t>Complete new and old systems run simultaneously.</a:t>
                      </a:r>
                    </a:p>
                    <a:p>
                      <a:pPr marL="171450" lvl="1" indent="-171450" algn="l" defTabSz="755650" rtl="0">
                        <a:lnSpc>
                          <a:spcPct val="90000"/>
                        </a:lnSpc>
                        <a:spcBef>
                          <a:spcPct val="0"/>
                        </a:spcBef>
                        <a:spcAft>
                          <a:spcPct val="20000"/>
                        </a:spcAft>
                        <a:buChar char="••"/>
                      </a:pPr>
                      <a:r>
                        <a:rPr lang="en-US" sz="2400" b="0" kern="1200" dirty="0" smtClean="0">
                          <a:solidFill>
                            <a:schemeClr val="tx1"/>
                          </a:solidFill>
                          <a:latin typeface="Arial" pitchFamily="34" charset="0"/>
                          <a:cs typeface="Arial" pitchFamily="34" charset="0"/>
                        </a:rPr>
                        <a:t>Very safe, but expensive.</a:t>
                      </a:r>
                    </a:p>
                  </a:txBody>
                  <a:tcPr marL="91432" marR="91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958818">
                <a:tc>
                  <a:txBody>
                    <a:bodyPr/>
                    <a:lstStyle/>
                    <a:p>
                      <a:r>
                        <a:rPr lang="en-US" sz="2400" b="1" dirty="0" smtClean="0">
                          <a:solidFill>
                            <a:schemeClr val="tx1"/>
                          </a:solidFill>
                          <a:latin typeface="Arial" pitchFamily="34" charset="0"/>
                          <a:cs typeface="Arial" pitchFamily="34" charset="0"/>
                        </a:rPr>
                        <a:t>Plunge </a:t>
                      </a:r>
                      <a:endParaRPr lang="en-US" sz="2400" b="1" dirty="0">
                        <a:solidFill>
                          <a:schemeClr val="tx1"/>
                        </a:solidFill>
                        <a:latin typeface="Arial" pitchFamily="34" charset="0"/>
                        <a:cs typeface="Arial" pitchFamily="34" charset="0"/>
                      </a:endParaRPr>
                    </a:p>
                  </a:txBody>
                  <a:tcPr marL="91432" marR="91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171450" lvl="1" indent="-171450" algn="l" defTabSz="755650" rtl="0">
                        <a:lnSpc>
                          <a:spcPct val="90000"/>
                        </a:lnSpc>
                        <a:spcBef>
                          <a:spcPct val="0"/>
                        </a:spcBef>
                        <a:spcAft>
                          <a:spcPct val="20000"/>
                        </a:spcAft>
                        <a:buChar char="••"/>
                      </a:pPr>
                      <a:r>
                        <a:rPr lang="en-US" sz="2400" kern="1200" dirty="0" smtClean="0">
                          <a:solidFill>
                            <a:schemeClr val="tx1"/>
                          </a:solidFill>
                          <a:latin typeface="Arial" pitchFamily="34" charset="0"/>
                          <a:cs typeface="Arial" pitchFamily="34" charset="0"/>
                        </a:rPr>
                        <a:t>High risk if new system fails.</a:t>
                      </a:r>
                    </a:p>
                    <a:p>
                      <a:pPr marL="171450" lvl="1" indent="-171450" algn="l" defTabSz="755650" rtl="0">
                        <a:lnSpc>
                          <a:spcPct val="90000"/>
                        </a:lnSpc>
                        <a:spcBef>
                          <a:spcPct val="0"/>
                        </a:spcBef>
                        <a:spcAft>
                          <a:spcPct val="20000"/>
                        </a:spcAft>
                        <a:buChar char="••"/>
                      </a:pPr>
                      <a:r>
                        <a:rPr lang="en-US" sz="2400" kern="1200" dirty="0" smtClean="0">
                          <a:solidFill>
                            <a:schemeClr val="tx1"/>
                          </a:solidFill>
                          <a:latin typeface="Arial" pitchFamily="34" charset="0"/>
                          <a:cs typeface="Arial" pitchFamily="34" charset="0"/>
                        </a:rPr>
                        <a:t>Only</a:t>
                      </a:r>
                      <a:r>
                        <a:rPr lang="en-US" sz="2400" kern="1200" baseline="0" dirty="0" smtClean="0">
                          <a:solidFill>
                            <a:schemeClr val="tx1"/>
                          </a:solidFill>
                          <a:latin typeface="Arial" pitchFamily="34" charset="0"/>
                          <a:cs typeface="Arial" pitchFamily="34" charset="0"/>
                        </a:rPr>
                        <a:t> </a:t>
                      </a:r>
                      <a:r>
                        <a:rPr lang="en-US" sz="2400" kern="1200" dirty="0" smtClean="0">
                          <a:solidFill>
                            <a:schemeClr val="tx1"/>
                          </a:solidFill>
                          <a:latin typeface="Arial" pitchFamily="34" charset="0"/>
                          <a:cs typeface="Arial" pitchFamily="34" charset="0"/>
                        </a:rPr>
                        <a:t>if new system</a:t>
                      </a:r>
                      <a:r>
                        <a:rPr lang="en-US" sz="2400" kern="1200" baseline="0" dirty="0" smtClean="0">
                          <a:solidFill>
                            <a:schemeClr val="tx1"/>
                          </a:solidFill>
                          <a:latin typeface="Arial" pitchFamily="34" charset="0"/>
                          <a:cs typeface="Arial" pitchFamily="34" charset="0"/>
                        </a:rPr>
                        <a:t> </a:t>
                      </a:r>
                      <a:r>
                        <a:rPr lang="en-US" sz="2400" kern="1200" dirty="0" smtClean="0">
                          <a:solidFill>
                            <a:schemeClr val="tx1"/>
                          </a:solidFill>
                          <a:latin typeface="Arial" pitchFamily="34" charset="0"/>
                          <a:cs typeface="Arial" pitchFamily="34" charset="0"/>
                        </a:rPr>
                        <a:t>not vital to company operations.</a:t>
                      </a:r>
                    </a:p>
                  </a:txBody>
                  <a:tcPr marL="91432" marR="914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bl>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p:txBody>
          <a:bodyPr/>
          <a:lstStyle/>
          <a:p>
            <a:r>
              <a:rPr lang="en-US" dirty="0" smtClean="0">
                <a:latin typeface="Arial" charset="0"/>
                <a:cs typeface="Arial" charset="0"/>
              </a:rPr>
              <a:t>Design and Implementation for the Five Components</a:t>
            </a:r>
          </a:p>
        </p:txBody>
      </p:sp>
      <p:sp>
        <p:nvSpPr>
          <p:cNvPr id="3" name="Footer Placeholder 2"/>
          <p:cNvSpPr>
            <a:spLocks noGrp="1"/>
          </p:cNvSpPr>
          <p:nvPr>
            <p:ph type="ftr" sz="quarter" idx="10"/>
          </p:nvPr>
        </p:nvSpPr>
        <p:spPr/>
        <p:txBody>
          <a:bodyPr/>
          <a:lstStyle/>
          <a:p>
            <a:pPr>
              <a:defRPr/>
            </a:pPr>
            <a:r>
              <a:rPr lang="en-US" smtClean="0"/>
              <a:t>Copyright © 2017 Pearson Education, Inc.</a:t>
            </a:r>
            <a:endParaRPr lang="en-US" dirty="0"/>
          </a:p>
        </p:txBody>
      </p:sp>
      <p:pic>
        <p:nvPicPr>
          <p:cNvPr id="9" name="Picture 8"/>
          <p:cNvPicPr preferRelativeResize="0">
            <a:picLocks/>
          </p:cNvPicPr>
          <p:nvPr/>
        </p:nvPicPr>
        <p:blipFill>
          <a:blip r:embed="rId3" cstate="print"/>
          <a:stretch>
            <a:fillRect/>
          </a:stretch>
        </p:blipFill>
        <p:spPr>
          <a:xfrm>
            <a:off x="844641" y="1544982"/>
            <a:ext cx="10515600" cy="4023360"/>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preferRelativeResize="0">
            <a:picLocks/>
          </p:cNvPicPr>
          <p:nvPr/>
        </p:nvPicPr>
        <p:blipFill>
          <a:blip r:embed="rId3" cstate="print"/>
          <a:stretch>
            <a:fillRect/>
          </a:stretch>
        </p:blipFill>
        <p:spPr>
          <a:xfrm>
            <a:off x="2444841" y="1555102"/>
            <a:ext cx="7315200" cy="4023360"/>
          </a:xfrm>
          <a:prstGeom prst="rect">
            <a:avLst/>
          </a:prstGeom>
        </p:spPr>
      </p:pic>
      <p:sp>
        <p:nvSpPr>
          <p:cNvPr id="59394" name="Title 3"/>
          <p:cNvSpPr>
            <a:spLocks noGrp="1"/>
          </p:cNvSpPr>
          <p:nvPr>
            <p:ph type="title"/>
          </p:nvPr>
        </p:nvSpPr>
        <p:spPr/>
        <p:txBody>
          <a:bodyPr/>
          <a:lstStyle/>
          <a:p>
            <a:pPr marL="739775" indent="-739775"/>
            <a:r>
              <a:rPr lang="en-US" dirty="0" smtClean="0">
                <a:latin typeface="Arial" charset="0"/>
                <a:cs typeface="Arial" charset="0"/>
              </a:rPr>
              <a:t>Q8: What are the Tasks for System Maintenance?</a:t>
            </a:r>
          </a:p>
        </p:txBody>
      </p:sp>
      <p:sp>
        <p:nvSpPr>
          <p:cNvPr id="3" name="Footer Placeholder 2"/>
          <p:cNvSpPr>
            <a:spLocks noGrp="1"/>
          </p:cNvSpPr>
          <p:nvPr>
            <p:ph type="ftr" sz="quarter" idx="10"/>
          </p:nvPr>
        </p:nvSpPr>
        <p:spPr/>
        <p:txBody>
          <a:bodyPr/>
          <a:lstStyle/>
          <a:p>
            <a:pPr>
              <a:defRPr/>
            </a:pPr>
            <a:r>
              <a:rPr lang="en-US" smtClean="0"/>
              <a:t>Copyright © 2017 Pearson Education, Inc.</a:t>
            </a:r>
            <a:endParaRPr lang="en-US" dirty="0"/>
          </a:p>
        </p:txBody>
      </p:sp>
      <p:sp>
        <p:nvSpPr>
          <p:cNvPr id="6" name="TextBox 5"/>
          <p:cNvSpPr txBox="1"/>
          <p:nvPr/>
        </p:nvSpPr>
        <p:spPr>
          <a:xfrm>
            <a:off x="6049964" y="4136364"/>
            <a:ext cx="4016375" cy="1016000"/>
          </a:xfrm>
          <a:prstGeom prst="rect">
            <a:avLst/>
          </a:prstGeom>
          <a:solidFill>
            <a:schemeClr val="accent2"/>
          </a:solidFill>
          <a:ln>
            <a:solidFill>
              <a:schemeClr val="accent1">
                <a:lumMod val="90000"/>
                <a:lumOff val="10000"/>
              </a:schemeClr>
            </a:solidFill>
          </a:ln>
        </p:spPr>
        <p:txBody>
          <a:bodyPr>
            <a:spAutoFit/>
          </a:bodyPr>
          <a:lstStyle/>
          <a:p>
            <a:pPr>
              <a:defRPr/>
            </a:pPr>
            <a:r>
              <a:rPr lang="en-US" sz="2000" b="1" i="1" dirty="0">
                <a:latin typeface="Arial" pitchFamily="34" charset="0"/>
                <a:cs typeface="Arial" pitchFamily="34" charset="0"/>
              </a:rPr>
              <a:t>Failure</a:t>
            </a:r>
            <a:r>
              <a:rPr lang="en-US" sz="2000" b="1" dirty="0">
                <a:latin typeface="Arial" pitchFamily="34" charset="0"/>
                <a:cs typeface="Arial" pitchFamily="34" charset="0"/>
              </a:rPr>
              <a:t> is a difference between what system does and what it is supposed to do. </a:t>
            </a:r>
          </a:p>
        </p:txBody>
      </p:sp>
      <p:sp>
        <p:nvSpPr>
          <p:cNvPr id="10" name="AutoShape 7"/>
          <p:cNvSpPr>
            <a:spLocks noChangeAspect="1" noChangeArrowheads="1" noTextEdit="1"/>
          </p:cNvSpPr>
          <p:nvPr/>
        </p:nvSpPr>
        <p:spPr bwMode="auto">
          <a:xfrm>
            <a:off x="1295235" y="1768462"/>
            <a:ext cx="9601200" cy="39319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2"/>
          <p:cNvSpPr>
            <a:spLocks noGrp="1"/>
          </p:cNvSpPr>
          <p:nvPr>
            <p:ph type="title"/>
          </p:nvPr>
        </p:nvSpPr>
        <p:spPr/>
        <p:txBody>
          <a:bodyPr/>
          <a:lstStyle/>
          <a:p>
            <a:pPr marL="739775" indent="-739775"/>
            <a:r>
              <a:rPr lang="en-US" dirty="0" smtClean="0">
                <a:latin typeface="Arial" charset="0"/>
                <a:cs typeface="Arial" charset="0"/>
              </a:rPr>
              <a:t>Q9: What Are Some of the Problems with the SDLC?</a:t>
            </a:r>
          </a:p>
        </p:txBody>
      </p:sp>
      <p:sp>
        <p:nvSpPr>
          <p:cNvPr id="110597" name="Footer Placeholder 4"/>
          <p:cNvSpPr>
            <a:spLocks noGrp="1"/>
          </p:cNvSpPr>
          <p:nvPr>
            <p:ph type="ftr" sz="quarter" idx="10"/>
          </p:nvPr>
        </p:nvSpPr>
        <p:spPr bwMode="auto">
          <a:ln>
            <a:miter lim="800000"/>
            <a:headEnd/>
            <a:tailEnd/>
          </a:ln>
        </p:spPr>
        <p:txBody>
          <a:bodyPr wrap="square" numCol="1" anchor="t" anchorCtr="0" compatLnSpc="1">
            <a:prstTxWarp prst="textNoShape">
              <a:avLst/>
            </a:prstTxWarp>
          </a:bodyPr>
          <a:lstStyle/>
          <a:p>
            <a:pPr>
              <a:defRPr/>
            </a:pPr>
            <a:r>
              <a:rPr lang="en-US" smtClean="0"/>
              <a:t>Copyright © 2017 Pearson Education, Inc.</a:t>
            </a:r>
            <a:endParaRPr lang="en-US" dirty="0"/>
          </a:p>
        </p:txBody>
      </p:sp>
      <p:sp>
        <p:nvSpPr>
          <p:cNvPr id="2" name="Content Placeholder 1"/>
          <p:cNvSpPr>
            <a:spLocks noGrp="1"/>
          </p:cNvSpPr>
          <p:nvPr>
            <p:ph idx="1"/>
          </p:nvPr>
        </p:nvSpPr>
        <p:spPr/>
        <p:txBody>
          <a:bodyPr/>
          <a:lstStyle/>
          <a:p>
            <a:pPr marL="0" indent="0">
              <a:buNone/>
            </a:pPr>
            <a:r>
              <a:rPr lang="en-US" sz="2400" dirty="0" smtClean="0">
                <a:solidFill>
                  <a:schemeClr val="tx2"/>
                </a:solidFill>
                <a:latin typeface="Arial" charset="0"/>
                <a:cs typeface="Arial" charset="0"/>
                <a:hlinkClick r:id="rId3"/>
              </a:rPr>
              <a:t>SDLC </a:t>
            </a:r>
            <a:r>
              <a:rPr lang="en-US" sz="2400" dirty="0">
                <a:solidFill>
                  <a:schemeClr val="tx2"/>
                </a:solidFill>
                <a:latin typeface="Arial" charset="0"/>
                <a:cs typeface="Arial" charset="0"/>
                <a:hlinkClick r:id="rId3"/>
              </a:rPr>
              <a:t>Waterfall Method</a:t>
            </a:r>
            <a:endParaRPr lang="en-US" sz="2400" dirty="0">
              <a:solidFill>
                <a:schemeClr val="tx2"/>
              </a:solidFill>
              <a:latin typeface="Arial" charset="0"/>
              <a:cs typeface="Arial" charset="0"/>
            </a:endParaRPr>
          </a:p>
          <a:p>
            <a:r>
              <a:rPr lang="en-US" sz="2400" dirty="0">
                <a:latin typeface="Arial" charset="0"/>
                <a:cs typeface="Arial" charset="0"/>
              </a:rPr>
              <a:t>Requirements documentation </a:t>
            </a:r>
            <a:r>
              <a:rPr lang="en-US" sz="2400" dirty="0" smtClean="0">
                <a:latin typeface="Arial" charset="0"/>
                <a:cs typeface="Arial" charset="0"/>
              </a:rPr>
              <a:t>difficult</a:t>
            </a:r>
          </a:p>
          <a:p>
            <a:pPr lvl="2"/>
            <a:r>
              <a:rPr lang="en-US" sz="2400" dirty="0" smtClean="0">
                <a:latin typeface="Arial" charset="0"/>
                <a:cs typeface="Arial" charset="0"/>
              </a:rPr>
              <a:t>Business </a:t>
            </a:r>
            <a:r>
              <a:rPr lang="en-US" sz="2400" dirty="0">
                <a:latin typeface="Arial" charset="0"/>
                <a:cs typeface="Arial" charset="0"/>
              </a:rPr>
              <a:t>requirements </a:t>
            </a:r>
            <a:r>
              <a:rPr lang="en-US" sz="2400" dirty="0" smtClean="0">
                <a:latin typeface="Arial" charset="0"/>
                <a:cs typeface="Arial" charset="0"/>
              </a:rPr>
              <a:t>change</a:t>
            </a:r>
          </a:p>
          <a:p>
            <a:pPr lvl="2"/>
            <a:r>
              <a:rPr lang="en-US" sz="2400" dirty="0" smtClean="0">
                <a:latin typeface="Arial" charset="0"/>
                <a:cs typeface="Arial" charset="0"/>
              </a:rPr>
              <a:t>“</a:t>
            </a:r>
            <a:r>
              <a:rPr lang="en-US" sz="2400" dirty="0" smtClean="0">
                <a:latin typeface="Arial" charset="0"/>
                <a:cs typeface="Arial" charset="0"/>
                <a:hlinkClick r:id="rId4"/>
              </a:rPr>
              <a:t>Analysis </a:t>
            </a:r>
            <a:r>
              <a:rPr lang="en-US" sz="2400" dirty="0">
                <a:latin typeface="Arial" charset="0"/>
                <a:cs typeface="Arial" charset="0"/>
                <a:hlinkClick r:id="rId4"/>
              </a:rPr>
              <a:t>paralysis</a:t>
            </a:r>
            <a:r>
              <a:rPr lang="en-US" sz="2400" dirty="0">
                <a:latin typeface="Arial" charset="0"/>
                <a:cs typeface="Arial" charset="0"/>
              </a:rPr>
              <a:t>” – </a:t>
            </a:r>
            <a:r>
              <a:rPr lang="en-US" sz="2400" dirty="0" smtClean="0">
                <a:latin typeface="Arial" charset="0"/>
                <a:cs typeface="Arial" charset="0"/>
              </a:rPr>
              <a:t>Spend </a:t>
            </a:r>
            <a:r>
              <a:rPr lang="en-US" sz="2400" dirty="0">
                <a:latin typeface="Arial" charset="0"/>
                <a:cs typeface="Arial" charset="0"/>
              </a:rPr>
              <a:t>so much time on </a:t>
            </a:r>
            <a:r>
              <a:rPr lang="en-US" sz="2400" dirty="0" smtClean="0">
                <a:latin typeface="Arial" charset="0"/>
                <a:cs typeface="Arial" charset="0"/>
              </a:rPr>
              <a:t>documentation, it hampers progress</a:t>
            </a:r>
            <a:endParaRPr lang="en-US" sz="2400" dirty="0">
              <a:latin typeface="Arial" charset="0"/>
              <a:cs typeface="Arial" charset="0"/>
            </a:endParaRPr>
          </a:p>
          <a:p>
            <a:r>
              <a:rPr lang="en-US" sz="2400" dirty="0">
                <a:latin typeface="Arial" charset="0"/>
                <a:cs typeface="Arial" charset="0"/>
              </a:rPr>
              <a:t>Scheduling and budgeting </a:t>
            </a:r>
            <a:r>
              <a:rPr lang="en-US" sz="2400" dirty="0" smtClean="0">
                <a:latin typeface="Arial" charset="0"/>
                <a:cs typeface="Arial" charset="0"/>
              </a:rPr>
              <a:t>difficulties</a:t>
            </a:r>
            <a:endParaRPr lang="en-US" sz="2400" dirty="0">
              <a:latin typeface="Arial" charset="0"/>
              <a:cs typeface="Arial" charset="0"/>
            </a:endParaRPr>
          </a:p>
          <a:p>
            <a:pPr lvl="2">
              <a:lnSpc>
                <a:spcPct val="90000"/>
              </a:lnSpc>
              <a:spcAft>
                <a:spcPct val="15000"/>
              </a:spcAft>
            </a:pPr>
            <a:r>
              <a:rPr lang="en-US" sz="2400" dirty="0">
                <a:latin typeface="Arial" charset="0"/>
                <a:cs typeface="Arial" charset="0"/>
              </a:rPr>
              <a:t>Time and cost estimates for large project way </a:t>
            </a:r>
            <a:r>
              <a:rPr lang="en-US" sz="2400" dirty="0" smtClean="0">
                <a:latin typeface="Arial" charset="0"/>
                <a:cs typeface="Arial" charset="0"/>
              </a:rPr>
              <a:t>off</a:t>
            </a:r>
            <a:endParaRPr lang="en-US" sz="2400" dirty="0">
              <a:latin typeface="Arial" charset="0"/>
              <a:cs typeface="Arial" charset="0"/>
            </a:endParaRPr>
          </a:p>
          <a:p>
            <a:pPr lvl="2">
              <a:lnSpc>
                <a:spcPct val="90000"/>
              </a:lnSpc>
              <a:spcAft>
                <a:spcPct val="15000"/>
              </a:spcAft>
            </a:pPr>
            <a:r>
              <a:rPr lang="en-US" sz="2400" dirty="0">
                <a:latin typeface="Arial" charset="0"/>
                <a:cs typeface="Arial" charset="0"/>
              </a:rPr>
              <a:t>People who make initial estimates know little about how </a:t>
            </a:r>
            <a:r>
              <a:rPr lang="en-US" sz="2400" dirty="0" smtClean="0">
                <a:latin typeface="Arial" charset="0"/>
                <a:cs typeface="Arial" charset="0"/>
              </a:rPr>
              <a:t>much time </a:t>
            </a:r>
            <a:r>
              <a:rPr lang="en-US" sz="2400" dirty="0">
                <a:latin typeface="Arial" charset="0"/>
                <a:cs typeface="Arial" charset="0"/>
              </a:rPr>
              <a:t>it will take or </a:t>
            </a:r>
            <a:r>
              <a:rPr lang="en-US" sz="2400" dirty="0" smtClean="0">
                <a:latin typeface="Arial" charset="0"/>
                <a:cs typeface="Arial" charset="0"/>
              </a:rPr>
              <a:t>cost</a:t>
            </a:r>
            <a:endParaRPr lang="en-US" sz="2400" dirty="0">
              <a:latin typeface="Arial" charset="0"/>
              <a:cs typeface="Arial" charset="0"/>
            </a:endParaRPr>
          </a:p>
          <a:p>
            <a:pPr marL="0" indent="0">
              <a:buFont typeface="Arial" charset="0"/>
              <a:buChar char="•"/>
            </a:pPr>
            <a:endParaRPr lang="en-US" sz="2400" dirty="0">
              <a:latin typeface="Arial" charset="0"/>
              <a:cs typeface="Arial"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AutoShape 2"/>
          <p:cNvSpPr>
            <a:spLocks noGrp="1" noChangeArrowheads="1"/>
          </p:cNvSpPr>
          <p:nvPr>
            <p:ph type="title"/>
          </p:nvPr>
        </p:nvSpPr>
        <p:spPr/>
        <p:txBody>
          <a:bodyPr/>
          <a:lstStyle/>
          <a:p>
            <a:pPr marL="115888"/>
            <a:r>
              <a:rPr lang="en-US" dirty="0" smtClean="0">
                <a:latin typeface="Arial" charset="0"/>
                <a:cs typeface="Arial" charset="0"/>
              </a:rPr>
              <a:t>How Does the Knowledge In This Chapter Help You?</a:t>
            </a:r>
          </a:p>
        </p:txBody>
      </p:sp>
      <p:sp>
        <p:nvSpPr>
          <p:cNvPr id="112645" name="Footer Placeholder 4"/>
          <p:cNvSpPr>
            <a:spLocks noGrp="1"/>
          </p:cNvSpPr>
          <p:nvPr>
            <p:ph type="ftr" sz="quarter" idx="10"/>
          </p:nvPr>
        </p:nvSpPr>
        <p:spPr bwMode="auto">
          <a:ln>
            <a:miter lim="800000"/>
            <a:headEnd/>
            <a:tailEnd/>
          </a:ln>
        </p:spPr>
        <p:txBody>
          <a:bodyPr wrap="square" numCol="1" anchor="t" anchorCtr="0" compatLnSpc="1">
            <a:prstTxWarp prst="textNoShape">
              <a:avLst/>
            </a:prstTxWarp>
          </a:bodyPr>
          <a:lstStyle/>
          <a:p>
            <a:pPr>
              <a:defRPr/>
            </a:pPr>
            <a:r>
              <a:rPr lang="en-US" smtClean="0"/>
              <a:t>Copyright © 2017 Pearson Education, Inc.</a:t>
            </a:r>
            <a:endParaRPr lang="en-US" dirty="0"/>
          </a:p>
        </p:txBody>
      </p:sp>
      <p:sp>
        <p:nvSpPr>
          <p:cNvPr id="64515" name="Content Placeholder 1"/>
          <p:cNvSpPr>
            <a:spLocks noGrp="1"/>
          </p:cNvSpPr>
          <p:nvPr>
            <p:ph idx="1"/>
          </p:nvPr>
        </p:nvSpPr>
        <p:spPr/>
        <p:txBody>
          <a:bodyPr/>
          <a:lstStyle/>
          <a:p>
            <a:pPr>
              <a:spcBef>
                <a:spcPts val="400"/>
              </a:spcBef>
            </a:pPr>
            <a:r>
              <a:rPr lang="en-US" sz="2600" dirty="0" smtClean="0"/>
              <a:t>You will be involved in development projects as a business professional</a:t>
            </a:r>
          </a:p>
          <a:p>
            <a:pPr>
              <a:spcBef>
                <a:spcPts val="400"/>
              </a:spcBef>
            </a:pPr>
            <a:r>
              <a:rPr lang="en-US" sz="2600" dirty="0" smtClean="0"/>
              <a:t>Given robots</a:t>
            </a:r>
            <a:r>
              <a:rPr lang="en-US" sz="2600" dirty="0"/>
              <a:t>, drones, driverless cars, and 3D printing, how will anyone in </a:t>
            </a:r>
            <a:r>
              <a:rPr lang="en-US" sz="2600" dirty="0" smtClean="0"/>
              <a:t>manufacturing, operations, marketing, accounting, finance not </a:t>
            </a:r>
            <a:r>
              <a:rPr lang="en-US" sz="2600" dirty="0"/>
              <a:t>be involved in systems development? </a:t>
            </a:r>
            <a:endParaRPr lang="en-US" sz="2600" dirty="0" smtClean="0"/>
          </a:p>
          <a:p>
            <a:pPr>
              <a:spcBef>
                <a:spcPts val="400"/>
              </a:spcBef>
            </a:pPr>
            <a:r>
              <a:rPr lang="en-US" sz="2600" dirty="0" smtClean="0"/>
              <a:t>All business </a:t>
            </a:r>
            <a:r>
              <a:rPr lang="en-US" sz="2600" dirty="0"/>
              <a:t>grads </a:t>
            </a:r>
            <a:r>
              <a:rPr lang="en-US" sz="2600" dirty="0" smtClean="0"/>
              <a:t>will play </a:t>
            </a:r>
            <a:r>
              <a:rPr lang="en-US" sz="2600" dirty="0"/>
              <a:t>strong roles in developing new systems strategies and priorities as well as </a:t>
            </a:r>
            <a:r>
              <a:rPr lang="en-US" sz="2600" dirty="0" smtClean="0"/>
              <a:t>managing projects</a:t>
            </a:r>
          </a:p>
          <a:p>
            <a:pPr>
              <a:spcBef>
                <a:spcPts val="400"/>
              </a:spcBef>
            </a:pPr>
            <a:r>
              <a:rPr lang="en-US" sz="2600" dirty="0"/>
              <a:t>E</a:t>
            </a:r>
            <a:r>
              <a:rPr lang="en-US" sz="2600" dirty="0" smtClean="0"/>
              <a:t>xpect </a:t>
            </a:r>
            <a:r>
              <a:rPr lang="en-US" sz="2600" dirty="0"/>
              <a:t>IS to help you do your </a:t>
            </a:r>
            <a:r>
              <a:rPr lang="en-US" sz="2600" dirty="0" smtClean="0"/>
              <a:t>job</a:t>
            </a:r>
          </a:p>
          <a:p>
            <a:pPr>
              <a:spcBef>
                <a:spcPts val="400"/>
              </a:spcBef>
            </a:pPr>
            <a:r>
              <a:rPr lang="en-US" sz="2600" dirty="0" smtClean="0"/>
              <a:t>Knowledge </a:t>
            </a:r>
            <a:r>
              <a:rPr lang="en-US" sz="2600" dirty="0" smtClean="0">
                <a:latin typeface="Arial" charset="0"/>
                <a:cs typeface="Arial" charset="0"/>
              </a:rPr>
              <a:t>in this chapter will get you started on right path</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Study Questions</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a:xfrm>
            <a:off x="879263" y="1516752"/>
            <a:ext cx="10424160" cy="4289688"/>
          </a:xfrm>
        </p:spPr>
        <p:txBody>
          <a:bodyPr/>
          <a:lstStyle/>
          <a:p>
            <a:pPr marL="0" indent="0">
              <a:buNone/>
            </a:pPr>
            <a:r>
              <a:rPr lang="en-US" sz="2200" dirty="0" smtClean="0"/>
              <a:t>Q1: What is systems development?</a:t>
            </a:r>
          </a:p>
          <a:p>
            <a:pPr marL="0" indent="0">
              <a:buNone/>
            </a:pPr>
            <a:r>
              <a:rPr lang="en-US" sz="2200" dirty="0" smtClean="0"/>
              <a:t>Q2: Why is systems development difficult and risky?</a:t>
            </a:r>
          </a:p>
          <a:p>
            <a:pPr marL="0" indent="0">
              <a:buNone/>
            </a:pPr>
            <a:r>
              <a:rPr lang="en-US" sz="2200" dirty="0" smtClean="0"/>
              <a:t>Q3: What are the five phases of the SDLC?</a:t>
            </a:r>
          </a:p>
          <a:p>
            <a:pPr marL="0" indent="0">
              <a:buNone/>
            </a:pPr>
            <a:r>
              <a:rPr lang="en-US" sz="2200" dirty="0" smtClean="0"/>
              <a:t>Q4: How is system definition accomplished?</a:t>
            </a:r>
          </a:p>
          <a:p>
            <a:pPr marL="0" indent="0">
              <a:buNone/>
            </a:pPr>
            <a:r>
              <a:rPr lang="en-US" sz="2200" dirty="0" smtClean="0"/>
              <a:t>Q5: What is the users’ role in the requirements phase?</a:t>
            </a:r>
          </a:p>
          <a:p>
            <a:pPr marL="0" indent="0">
              <a:buNone/>
            </a:pPr>
            <a:r>
              <a:rPr lang="en-US" sz="2200" dirty="0" smtClean="0"/>
              <a:t>Q6: How are the five components designed?</a:t>
            </a:r>
          </a:p>
          <a:p>
            <a:pPr marL="0" indent="0">
              <a:buNone/>
            </a:pPr>
            <a:r>
              <a:rPr lang="en-US" sz="2200" dirty="0" smtClean="0"/>
              <a:t>Q7: How is an information system implemented?</a:t>
            </a:r>
          </a:p>
          <a:p>
            <a:pPr marL="0" indent="0">
              <a:buNone/>
            </a:pPr>
            <a:r>
              <a:rPr lang="en-US" sz="2200" dirty="0" smtClean="0"/>
              <a:t>Q8: What are the tasks for system maintenance?</a:t>
            </a:r>
          </a:p>
          <a:p>
            <a:pPr marL="0" indent="0">
              <a:buNone/>
            </a:pPr>
            <a:r>
              <a:rPr lang="en-US" sz="2200" dirty="0" smtClean="0"/>
              <a:t>Q9: What are some of the problems with the SDLC?</a:t>
            </a:r>
          </a:p>
          <a:p>
            <a:pPr marL="914400" lvl="3"/>
            <a:r>
              <a:rPr lang="en-US" sz="2200" dirty="0" smtClean="0"/>
              <a:t>H</a:t>
            </a:r>
            <a:r>
              <a:rPr lang="en-US" sz="2400" dirty="0" smtClean="0"/>
              <a:t>ow </a:t>
            </a:r>
            <a:r>
              <a:rPr lang="en-US" sz="2400" dirty="0"/>
              <a:t>does the </a:t>
            </a:r>
            <a:r>
              <a:rPr lang="en-US" sz="2400" dirty="0" smtClean="0"/>
              <a:t>knowledge in </a:t>
            </a:r>
            <a:r>
              <a:rPr lang="en-US" sz="2400" dirty="0"/>
              <a:t>this chapter help you?</a:t>
            </a:r>
            <a:endParaRPr lang="en-US" sz="2200" dirty="0"/>
          </a:p>
        </p:txBody>
      </p:sp>
    </p:spTree>
    <p:extLst>
      <p:ext uri="{BB962C8B-B14F-4D97-AF65-F5344CB8AC3E}">
        <p14:creationId xmlns:p14="http://schemas.microsoft.com/office/powerpoint/2010/main" xmlns="" val="229308910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AutoShape 2"/>
          <p:cNvSpPr>
            <a:spLocks noGrp="1" noChangeArrowheads="1"/>
          </p:cNvSpPr>
          <p:nvPr>
            <p:ph type="title"/>
          </p:nvPr>
        </p:nvSpPr>
        <p:spPr/>
        <p:txBody>
          <a:bodyPr/>
          <a:lstStyle/>
          <a:p>
            <a:r>
              <a:rPr lang="en-US" dirty="0" smtClean="0">
                <a:latin typeface="Arial" charset="0"/>
                <a:cs typeface="Arial" charset="0"/>
              </a:rPr>
              <a:t>Ethics Guide: Estimation Ethics</a:t>
            </a:r>
          </a:p>
        </p:txBody>
      </p:sp>
      <p:sp>
        <p:nvSpPr>
          <p:cNvPr id="2" name="Footer Placeholder 1"/>
          <p:cNvSpPr>
            <a:spLocks noGrp="1"/>
          </p:cNvSpPr>
          <p:nvPr>
            <p:ph type="ftr" sz="quarter" idx="10"/>
          </p:nvPr>
        </p:nvSpPr>
        <p:spPr/>
        <p:txBody>
          <a:bodyPr/>
          <a:lstStyle/>
          <a:p>
            <a:pPr>
              <a:defRPr/>
            </a:pPr>
            <a:r>
              <a:rPr lang="en-US" dirty="0" smtClean="0"/>
              <a:t>Copyright © 2017 Pearson Education, Inc.</a:t>
            </a:r>
            <a:endParaRPr lang="en-US" dirty="0"/>
          </a:p>
        </p:txBody>
      </p:sp>
      <p:sp>
        <p:nvSpPr>
          <p:cNvPr id="3" name="Content Placeholder 2"/>
          <p:cNvSpPr>
            <a:spLocks noGrp="1"/>
          </p:cNvSpPr>
          <p:nvPr>
            <p:ph idx="1"/>
          </p:nvPr>
        </p:nvSpPr>
        <p:spPr/>
        <p:txBody>
          <a:bodyPr/>
          <a:lstStyle/>
          <a:p>
            <a:pPr marL="296863" indent="-296863">
              <a:defRPr/>
            </a:pPr>
            <a:r>
              <a:rPr lang="en-US" dirty="0"/>
              <a:t>Estimating </a:t>
            </a:r>
            <a:r>
              <a:rPr lang="en-US" dirty="0" smtClean="0"/>
              <a:t>just a “theory” </a:t>
            </a:r>
          </a:p>
          <a:p>
            <a:pPr marL="809626" lvl="2" indent="-296863">
              <a:defRPr/>
            </a:pPr>
            <a:r>
              <a:rPr lang="en-US" dirty="0" smtClean="0"/>
              <a:t>Average </a:t>
            </a:r>
            <a:r>
              <a:rPr lang="en-US" dirty="0"/>
              <a:t>of many people’s </a:t>
            </a:r>
            <a:r>
              <a:rPr lang="en-US" dirty="0" smtClean="0"/>
              <a:t>guesses</a:t>
            </a:r>
            <a:endParaRPr lang="en-US" dirty="0"/>
          </a:p>
          <a:p>
            <a:pPr marL="296863" indent="-296863">
              <a:defRPr/>
            </a:pPr>
            <a:r>
              <a:rPr lang="en-US" dirty="0" smtClean="0"/>
              <a:t>Buy-in game</a:t>
            </a:r>
          </a:p>
          <a:p>
            <a:pPr marL="296863" indent="-296863">
              <a:defRPr/>
            </a:pPr>
            <a:r>
              <a:rPr lang="en-US" dirty="0"/>
              <a:t>Projects start with </a:t>
            </a:r>
            <a:r>
              <a:rPr lang="en-US" dirty="0" smtClean="0"/>
              <a:t>overly optimistic schedules </a:t>
            </a:r>
            <a:r>
              <a:rPr lang="en-US" dirty="0"/>
              <a:t>and </a:t>
            </a:r>
            <a:r>
              <a:rPr lang="en-US" dirty="0" smtClean="0"/>
              <a:t>cost estimates</a:t>
            </a:r>
          </a:p>
          <a:p>
            <a:pPr marL="296863" indent="-296863">
              <a:defRPr/>
            </a:pPr>
            <a:r>
              <a:rPr lang="en-US" dirty="0" smtClean="0"/>
              <a:t>When </a:t>
            </a:r>
            <a:r>
              <a:rPr lang="en-US" dirty="0"/>
              <a:t>is a buy-in within accepted boundaries of </a:t>
            </a:r>
            <a:r>
              <a:rPr lang="en-US" dirty="0" smtClean="0"/>
              <a:t>conduct?</a:t>
            </a:r>
          </a:p>
          <a:p>
            <a:pPr marL="457200" indent="-457200">
              <a:defRPr/>
            </a:pPr>
            <a:endParaRPr lang="en-US" dirty="0"/>
          </a:p>
        </p:txBody>
      </p:sp>
      <p:sp>
        <p:nvSpPr>
          <p:cNvPr id="66564" name="Rectangle 3"/>
          <p:cNvSpPr>
            <a:spLocks noChangeArrowheads="1"/>
          </p:cNvSpPr>
          <p:nvPr/>
        </p:nvSpPr>
        <p:spPr bwMode="auto">
          <a:xfrm>
            <a:off x="3810000" y="3105150"/>
            <a:ext cx="4572000" cy="369888"/>
          </a:xfrm>
          <a:prstGeom prst="rect">
            <a:avLst/>
          </a:prstGeom>
          <a:noFill/>
          <a:ln w="9525">
            <a:noFill/>
            <a:miter lim="800000"/>
            <a:headEnd/>
            <a:tailEnd/>
          </a:ln>
        </p:spPr>
        <p:txBody>
          <a:bodyPr>
            <a:spAutoFit/>
          </a:bodyPr>
          <a:lstStyle/>
          <a:p>
            <a:endParaRPr lang="en-US" dirty="0">
              <a:latin typeface="Arial" panose="020B0604020202020204" pitchFamily="34"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AutoShape 2"/>
          <p:cNvSpPr>
            <a:spLocks noGrp="1" noChangeArrowheads="1"/>
          </p:cNvSpPr>
          <p:nvPr>
            <p:ph type="title"/>
          </p:nvPr>
        </p:nvSpPr>
        <p:spPr/>
        <p:txBody>
          <a:bodyPr/>
          <a:lstStyle/>
          <a:p>
            <a:r>
              <a:rPr lang="en-US" dirty="0" smtClean="0">
                <a:latin typeface="Arial" charset="0"/>
                <a:cs typeface="Arial" charset="0"/>
              </a:rPr>
              <a:t>Ethics Guide: Estimation Ethics (cont'd)</a:t>
            </a:r>
          </a:p>
        </p:txBody>
      </p:sp>
      <p:sp>
        <p:nvSpPr>
          <p:cNvPr id="114693" name="Footer Placeholder 4"/>
          <p:cNvSpPr>
            <a:spLocks noGrp="1"/>
          </p:cNvSpPr>
          <p:nvPr>
            <p:ph type="ftr" sz="quarter" idx="10"/>
          </p:nvPr>
        </p:nvSpPr>
        <p:spPr bwMode="auto">
          <a:ln>
            <a:miter lim="800000"/>
            <a:headEnd/>
            <a:tailEnd/>
          </a:ln>
        </p:spPr>
        <p:txBody>
          <a:bodyPr wrap="square" numCol="1" anchor="t" anchorCtr="0" compatLnSpc="1">
            <a:prstTxWarp prst="textNoShape">
              <a:avLst/>
            </a:prstTxWarp>
          </a:bodyPr>
          <a:lstStyle/>
          <a:p>
            <a:pPr>
              <a:defRPr/>
            </a:pPr>
            <a:r>
              <a:rPr lang="en-US" smtClean="0"/>
              <a:t>Copyright © 2017 Pearson Education, Inc.</a:t>
            </a:r>
            <a:endParaRPr lang="en-US" dirty="0"/>
          </a:p>
        </p:txBody>
      </p:sp>
      <p:sp>
        <p:nvSpPr>
          <p:cNvPr id="3" name="Content Placeholder 2"/>
          <p:cNvSpPr>
            <a:spLocks noGrp="1"/>
          </p:cNvSpPr>
          <p:nvPr>
            <p:ph idx="1"/>
          </p:nvPr>
        </p:nvSpPr>
        <p:spPr/>
        <p:txBody>
          <a:bodyPr/>
          <a:lstStyle/>
          <a:p>
            <a:r>
              <a:rPr lang="en-US" sz="2600" dirty="0">
                <a:latin typeface="Arial" charset="0"/>
                <a:cs typeface="Arial" charset="0"/>
              </a:rPr>
              <a:t>Contractor agrees to produce system for less than </a:t>
            </a:r>
            <a:r>
              <a:rPr lang="en-US" sz="2600" dirty="0" smtClean="0">
                <a:latin typeface="Arial" charset="0"/>
                <a:cs typeface="Arial" charset="0"/>
              </a:rPr>
              <a:t>what </a:t>
            </a:r>
            <a:r>
              <a:rPr lang="en-US" sz="2600" dirty="0">
                <a:latin typeface="Arial" charset="0"/>
                <a:cs typeface="Arial" charset="0"/>
              </a:rPr>
              <a:t>really </a:t>
            </a:r>
            <a:r>
              <a:rPr lang="en-US" sz="2600" dirty="0" smtClean="0">
                <a:latin typeface="Arial" charset="0"/>
                <a:cs typeface="Arial" charset="0"/>
              </a:rPr>
              <a:t>costs</a:t>
            </a:r>
          </a:p>
          <a:p>
            <a:pPr lvl="2"/>
            <a:r>
              <a:rPr lang="en-US" sz="2600" dirty="0" smtClean="0">
                <a:latin typeface="Arial" charset="0"/>
                <a:cs typeface="Arial" charset="0"/>
              </a:rPr>
              <a:t>Time </a:t>
            </a:r>
            <a:r>
              <a:rPr lang="en-US" sz="2600" dirty="0">
                <a:latin typeface="Arial" charset="0"/>
                <a:cs typeface="Arial" charset="0"/>
              </a:rPr>
              <a:t>and materials </a:t>
            </a:r>
            <a:r>
              <a:rPr lang="en-US" sz="2600" dirty="0" smtClean="0">
                <a:latin typeface="Arial" charset="0"/>
                <a:cs typeface="Arial" charset="0"/>
              </a:rPr>
              <a:t>contract</a:t>
            </a:r>
          </a:p>
          <a:p>
            <a:pPr lvl="2"/>
            <a:r>
              <a:rPr lang="en-US" sz="2600" dirty="0" smtClean="0">
                <a:latin typeface="Arial" charset="0"/>
                <a:cs typeface="Arial" charset="0"/>
              </a:rPr>
              <a:t>Fixed-cost contract</a:t>
            </a:r>
            <a:endParaRPr lang="en-US" sz="2600" dirty="0">
              <a:latin typeface="Arial" charset="0"/>
              <a:cs typeface="Arial" charset="0"/>
            </a:endParaRPr>
          </a:p>
          <a:p>
            <a:r>
              <a:rPr lang="en-US" sz="2600" dirty="0">
                <a:latin typeface="Arial" charset="0"/>
                <a:cs typeface="Arial" charset="0"/>
              </a:rPr>
              <a:t>In-house projects </a:t>
            </a:r>
            <a:r>
              <a:rPr lang="en-US" sz="2600" dirty="0" smtClean="0">
                <a:latin typeface="Arial" charset="0"/>
                <a:cs typeface="Arial" charset="0"/>
              </a:rPr>
              <a:t>often start </a:t>
            </a:r>
            <a:r>
              <a:rPr lang="en-US" sz="2600" dirty="0">
                <a:latin typeface="Arial" charset="0"/>
                <a:cs typeface="Arial" charset="0"/>
              </a:rPr>
              <a:t>with </a:t>
            </a:r>
            <a:r>
              <a:rPr lang="en-US" sz="2600" dirty="0" smtClean="0">
                <a:latin typeface="Arial" charset="0"/>
                <a:cs typeface="Arial" charset="0"/>
              </a:rPr>
              <a:t>buy-ins</a:t>
            </a:r>
          </a:p>
          <a:p>
            <a:pPr lvl="2"/>
            <a:r>
              <a:rPr lang="en-US" sz="2600" dirty="0" smtClean="0">
                <a:latin typeface="Arial" charset="0"/>
                <a:cs typeface="Arial" charset="0"/>
              </a:rPr>
              <a:t>Start </a:t>
            </a:r>
            <a:r>
              <a:rPr lang="en-US" sz="2600" dirty="0">
                <a:latin typeface="Arial" charset="0"/>
                <a:cs typeface="Arial" charset="0"/>
              </a:rPr>
              <a:t>with hopes of more money </a:t>
            </a:r>
            <a:r>
              <a:rPr lang="en-US" sz="2600" dirty="0" smtClean="0">
                <a:latin typeface="Arial" charset="0"/>
                <a:cs typeface="Arial" charset="0"/>
              </a:rPr>
              <a:t>later</a:t>
            </a:r>
          </a:p>
          <a:p>
            <a:pPr lvl="2"/>
            <a:r>
              <a:rPr lang="en-US" sz="2600" dirty="0" smtClean="0">
                <a:latin typeface="Arial" charset="0"/>
                <a:cs typeface="Arial" charset="0"/>
              </a:rPr>
              <a:t>Team </a:t>
            </a:r>
            <a:r>
              <a:rPr lang="en-US" sz="2600" dirty="0">
                <a:latin typeface="Arial" charset="0"/>
                <a:cs typeface="Arial" charset="0"/>
              </a:rPr>
              <a:t>members disagree about costs. Do you report it? </a:t>
            </a:r>
            <a:endParaRPr lang="en-US" sz="2600" dirty="0" smtClean="0">
              <a:latin typeface="Arial" charset="0"/>
              <a:cs typeface="Arial" charset="0"/>
            </a:endParaRPr>
          </a:p>
          <a:p>
            <a:pPr lvl="2"/>
            <a:r>
              <a:rPr lang="en-US" sz="2600" dirty="0" smtClean="0">
                <a:latin typeface="Arial" charset="0"/>
                <a:cs typeface="Arial" charset="0"/>
              </a:rPr>
              <a:t>Not </a:t>
            </a:r>
            <a:r>
              <a:rPr lang="en-US" sz="2600" dirty="0">
                <a:latin typeface="Arial" charset="0"/>
                <a:cs typeface="Arial" charset="0"/>
              </a:rPr>
              <a:t>all costs included in initial estimates. Report it?</a:t>
            </a:r>
          </a:p>
          <a:p>
            <a:r>
              <a:rPr lang="en-US" sz="2600" b="1" dirty="0">
                <a:latin typeface="Arial" charset="0"/>
                <a:cs typeface="Arial" charset="0"/>
              </a:rPr>
              <a:t>Do you buy-in on project schedule if </a:t>
            </a:r>
            <a:r>
              <a:rPr lang="en-US" sz="2600" b="1" dirty="0" smtClean="0">
                <a:latin typeface="Arial" charset="0"/>
                <a:cs typeface="Arial" charset="0"/>
              </a:rPr>
              <a:t>you know you </a:t>
            </a:r>
            <a:r>
              <a:rPr lang="en-US" sz="2600" b="1" dirty="0">
                <a:latin typeface="Arial" charset="0"/>
                <a:cs typeface="Arial" charset="0"/>
              </a:rPr>
              <a:t>can’t make that schedule?</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AutoShape 2"/>
          <p:cNvSpPr>
            <a:spLocks noGrp="1" noChangeArrowheads="1"/>
          </p:cNvSpPr>
          <p:nvPr>
            <p:ph type="title"/>
          </p:nvPr>
        </p:nvSpPr>
        <p:spPr/>
        <p:txBody>
          <a:bodyPr/>
          <a:lstStyle/>
          <a:p>
            <a:r>
              <a:rPr lang="en-US" dirty="0" smtClean="0">
                <a:latin typeface="Arial" charset="0"/>
                <a:cs typeface="Arial" charset="0"/>
              </a:rPr>
              <a:t>Ethics Guide: Estimation Ethics (cont'd)</a:t>
            </a:r>
          </a:p>
        </p:txBody>
      </p:sp>
      <p:sp>
        <p:nvSpPr>
          <p:cNvPr id="114693" name="Footer Placeholder 4"/>
          <p:cNvSpPr>
            <a:spLocks noGrp="1"/>
          </p:cNvSpPr>
          <p:nvPr>
            <p:ph type="ftr" sz="quarter" idx="10"/>
          </p:nvPr>
        </p:nvSpPr>
        <p:spPr bwMode="auto">
          <a:ln>
            <a:miter lim="800000"/>
            <a:headEnd/>
            <a:tailEnd/>
          </a:ln>
        </p:spPr>
        <p:txBody>
          <a:bodyPr wrap="square" numCol="1" anchor="t" anchorCtr="0" compatLnSpc="1">
            <a:prstTxWarp prst="textNoShape">
              <a:avLst/>
            </a:prstTxWarp>
          </a:bodyPr>
          <a:lstStyle/>
          <a:p>
            <a:pPr>
              <a:defRPr/>
            </a:pPr>
            <a:r>
              <a:rPr lang="en-US" smtClean="0"/>
              <a:t>Copyright © 2017 Pearson Education, Inc.</a:t>
            </a:r>
            <a:endParaRPr lang="en-US" dirty="0"/>
          </a:p>
        </p:txBody>
      </p:sp>
      <p:sp>
        <p:nvSpPr>
          <p:cNvPr id="3" name="Content Placeholder 2"/>
          <p:cNvSpPr>
            <a:spLocks noGrp="1"/>
          </p:cNvSpPr>
          <p:nvPr>
            <p:ph idx="1"/>
          </p:nvPr>
        </p:nvSpPr>
        <p:spPr/>
        <p:txBody>
          <a:bodyPr/>
          <a:lstStyle/>
          <a:p>
            <a:r>
              <a:rPr lang="en-US" dirty="0"/>
              <a:t>Be </a:t>
            </a:r>
            <a:r>
              <a:rPr lang="en-US" dirty="0" smtClean="0"/>
              <a:t>aware of buy-ins occur, some </a:t>
            </a:r>
            <a:r>
              <a:rPr lang="en-US" dirty="0"/>
              <a:t>vendors make </a:t>
            </a:r>
            <a:r>
              <a:rPr lang="en-US" dirty="0" smtClean="0"/>
              <a:t>a practice </a:t>
            </a:r>
            <a:r>
              <a:rPr lang="en-US" dirty="0"/>
              <a:t>of bidding projects with </a:t>
            </a:r>
            <a:r>
              <a:rPr lang="en-US" dirty="0" smtClean="0"/>
              <a:t>them</a:t>
            </a:r>
          </a:p>
          <a:p>
            <a:pPr lvl="2"/>
            <a:r>
              <a:rPr lang="en-US" dirty="0" smtClean="0"/>
              <a:t>Carefully scrutinize unbelievably low bids</a:t>
            </a:r>
            <a:endParaRPr lang="en-US" dirty="0"/>
          </a:p>
          <a:p>
            <a:r>
              <a:rPr lang="en-US" dirty="0"/>
              <a:t>N</a:t>
            </a:r>
            <a:r>
              <a:rPr lang="en-US" dirty="0" smtClean="0"/>
              <a:t>o </a:t>
            </a:r>
            <a:r>
              <a:rPr lang="en-US" dirty="0"/>
              <a:t>substitute for </a:t>
            </a:r>
            <a:r>
              <a:rPr lang="en-US" dirty="0" smtClean="0"/>
              <a:t>experience</a:t>
            </a:r>
          </a:p>
          <a:p>
            <a:pPr lvl="2"/>
            <a:r>
              <a:rPr lang="en-US" dirty="0" smtClean="0"/>
              <a:t>Hire </a:t>
            </a:r>
            <a:r>
              <a:rPr lang="en-US" dirty="0"/>
              <a:t>expertise </a:t>
            </a:r>
            <a:r>
              <a:rPr lang="en-US" dirty="0" smtClean="0"/>
              <a:t>to evaluate bids</a:t>
            </a:r>
            <a:endParaRPr lang="en-US" dirty="0"/>
          </a:p>
          <a:p>
            <a:r>
              <a:rPr lang="en-US" dirty="0" smtClean="0"/>
              <a:t>Consider </a:t>
            </a:r>
            <a:r>
              <a:rPr lang="en-US" dirty="0"/>
              <a:t>your own position on </a:t>
            </a:r>
            <a:r>
              <a:rPr lang="en-US" dirty="0" smtClean="0"/>
              <a:t>buy-ins</a:t>
            </a:r>
          </a:p>
          <a:p>
            <a:pPr lvl="2"/>
            <a:r>
              <a:rPr lang="en-US" dirty="0"/>
              <a:t>C</a:t>
            </a:r>
            <a:r>
              <a:rPr lang="en-US" dirty="0" smtClean="0"/>
              <a:t>an you ever justify one? If </a:t>
            </a:r>
            <a:r>
              <a:rPr lang="en-US" dirty="0"/>
              <a:t>so, when?</a:t>
            </a:r>
            <a:endParaRPr lang="en-US" b="1" dirty="0">
              <a:latin typeface="Arial" charset="0"/>
              <a:cs typeface="Arial" charset="0"/>
            </a:endParaRPr>
          </a:p>
        </p:txBody>
      </p:sp>
    </p:spTree>
    <p:extLst>
      <p:ext uri="{BB962C8B-B14F-4D97-AF65-F5344CB8AC3E}">
        <p14:creationId xmlns:p14="http://schemas.microsoft.com/office/powerpoint/2010/main" xmlns="" val="168968661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title"/>
          </p:nvPr>
        </p:nvSpPr>
        <p:spPr/>
        <p:txBody>
          <a:bodyPr/>
          <a:lstStyle/>
          <a:p>
            <a:r>
              <a:rPr lang="en-US" dirty="0" smtClean="0">
                <a:latin typeface="Arial" charset="0"/>
                <a:cs typeface="Arial" charset="0"/>
              </a:rPr>
              <a:t>Guide: </a:t>
            </a:r>
            <a:r>
              <a:rPr lang="pt-BR" dirty="0"/>
              <a:t> Final, </a:t>
            </a:r>
            <a:r>
              <a:rPr lang="pt-BR"/>
              <a:t>Final </a:t>
            </a:r>
            <a:r>
              <a:rPr lang="pt-BR" smtClean="0"/>
              <a:t>Word</a:t>
            </a:r>
            <a:endParaRPr lang="en-US" dirty="0" smtClean="0">
              <a:latin typeface="Arial" charset="0"/>
              <a:cs typeface="Arial" charset="0"/>
            </a:endParaRPr>
          </a:p>
        </p:txBody>
      </p:sp>
      <p:sp>
        <p:nvSpPr>
          <p:cNvPr id="3" name="Footer Placeholder 2"/>
          <p:cNvSpPr>
            <a:spLocks noGrp="1"/>
          </p:cNvSpPr>
          <p:nvPr>
            <p:ph type="ftr" sz="quarter" idx="10"/>
          </p:nvPr>
        </p:nvSpPr>
        <p:spPr/>
        <p:txBody>
          <a:bodyPr/>
          <a:lstStyle/>
          <a:p>
            <a:pPr>
              <a:defRPr/>
            </a:pPr>
            <a:r>
              <a:rPr lang="en-US" smtClean="0"/>
              <a:t>Copyright © 2017 Pearson Education, Inc.</a:t>
            </a:r>
            <a:endParaRPr lang="en-US" dirty="0"/>
          </a:p>
        </p:txBody>
      </p:sp>
      <p:sp>
        <p:nvSpPr>
          <p:cNvPr id="70659" name="Content Placeholder 3"/>
          <p:cNvSpPr>
            <a:spLocks noGrp="1"/>
          </p:cNvSpPr>
          <p:nvPr>
            <p:ph idx="1"/>
          </p:nvPr>
        </p:nvSpPr>
        <p:spPr/>
        <p:txBody>
          <a:bodyPr/>
          <a:lstStyle/>
          <a:p>
            <a:pPr marL="233363" indent="-233363">
              <a:buFont typeface="Arial" charset="0"/>
              <a:buChar char="•"/>
            </a:pPr>
            <a:r>
              <a:rPr lang="en-US" dirty="0" smtClean="0"/>
              <a:t>Learn </a:t>
            </a:r>
            <a:r>
              <a:rPr lang="en-US" dirty="0"/>
              <a:t>to find, create, and manage innovative applications of IS </a:t>
            </a:r>
            <a:r>
              <a:rPr lang="en-US" dirty="0" smtClean="0"/>
              <a:t>technology</a:t>
            </a:r>
            <a:endParaRPr lang="en-US" dirty="0" smtClean="0">
              <a:latin typeface="Arial" charset="0"/>
              <a:cs typeface="Arial" charset="0"/>
            </a:endParaRPr>
          </a:p>
          <a:p>
            <a:r>
              <a:rPr lang="en-US" dirty="0"/>
              <a:t>Two important </a:t>
            </a:r>
            <a:r>
              <a:rPr lang="en-US" dirty="0" smtClean="0"/>
              <a:t>takeaways:</a:t>
            </a:r>
            <a:endParaRPr lang="en-US" dirty="0"/>
          </a:p>
          <a:p>
            <a:pPr lvl="2"/>
            <a:r>
              <a:rPr lang="en-US" sz="2600" dirty="0"/>
              <a:t>Software developers are </a:t>
            </a:r>
            <a:r>
              <a:rPr lang="en-US" sz="2600" dirty="0" smtClean="0"/>
              <a:t>optimists</a:t>
            </a:r>
            <a:endParaRPr lang="en-US" sz="2600" dirty="0"/>
          </a:p>
          <a:p>
            <a:pPr lvl="2"/>
            <a:r>
              <a:rPr lang="en-US" sz="2600" dirty="0"/>
              <a:t>Be aware </a:t>
            </a:r>
            <a:r>
              <a:rPr lang="en-US" sz="2600" dirty="0" smtClean="0"/>
              <a:t>of </a:t>
            </a:r>
            <a:r>
              <a:rPr lang="en-US" sz="2600" dirty="0"/>
              <a:t>consequences of negotiating a </a:t>
            </a:r>
            <a:r>
              <a:rPr lang="en-US" sz="2600" dirty="0" smtClean="0"/>
              <a:t>schedule</a:t>
            </a:r>
            <a:endParaRPr lang="en-US" sz="2600" dirty="0"/>
          </a:p>
          <a:p>
            <a:pPr lvl="2"/>
            <a:r>
              <a:rPr lang="en-US" sz="2600" dirty="0"/>
              <a:t>Large projects </a:t>
            </a:r>
            <a:r>
              <a:rPr lang="en-US" sz="2600" dirty="0" smtClean="0"/>
              <a:t>much </a:t>
            </a:r>
            <a:r>
              <a:rPr lang="en-US" sz="2600" dirty="0"/>
              <a:t>harder to schedule than small ones</a:t>
            </a:r>
            <a:r>
              <a:rPr lang="en-US" sz="2600" dirty="0" smtClean="0"/>
              <a:t>.</a:t>
            </a:r>
          </a:p>
          <a:p>
            <a:pPr lvl="3"/>
            <a:r>
              <a:rPr lang="en-US" sz="2600" dirty="0" smtClean="0"/>
              <a:t>If project </a:t>
            </a:r>
            <a:r>
              <a:rPr lang="en-US" sz="2600" dirty="0"/>
              <a:t>lasts longer than a year, watch out! Longer projects mean more chance for technology change, requirements change, and employee </a:t>
            </a:r>
            <a:r>
              <a:rPr lang="en-US" sz="2600" dirty="0" smtClean="0"/>
              <a:t>turnover</a:t>
            </a:r>
            <a:endParaRPr lang="en-US" sz="2600" dirty="0"/>
          </a:p>
          <a:p>
            <a:pPr marL="233363" indent="-233363">
              <a:buFont typeface="Arial" charset="0"/>
              <a:buChar char="•"/>
            </a:pPr>
            <a:endParaRPr lang="en-US" dirty="0" smtClean="0">
              <a:latin typeface="Arial" charset="0"/>
              <a:cs typeface="Arial"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2"/>
          <p:cNvSpPr>
            <a:spLocks noGrp="1"/>
          </p:cNvSpPr>
          <p:nvPr>
            <p:ph type="title"/>
          </p:nvPr>
        </p:nvSpPr>
        <p:spPr/>
        <p:txBody>
          <a:bodyPr/>
          <a:lstStyle/>
          <a:p>
            <a:r>
              <a:rPr lang="en-US" dirty="0" smtClean="0">
                <a:latin typeface="Arial" charset="0"/>
                <a:cs typeface="Arial" charset="0"/>
              </a:rPr>
              <a:t>Guide: The Final, Final Word (cont'd )</a:t>
            </a:r>
          </a:p>
        </p:txBody>
      </p:sp>
      <p:sp>
        <p:nvSpPr>
          <p:cNvPr id="3" name="Footer Placeholder 2"/>
          <p:cNvSpPr>
            <a:spLocks noGrp="1"/>
          </p:cNvSpPr>
          <p:nvPr>
            <p:ph type="ftr" sz="quarter" idx="10"/>
          </p:nvPr>
        </p:nvSpPr>
        <p:spPr/>
        <p:txBody>
          <a:bodyPr/>
          <a:lstStyle/>
          <a:p>
            <a:pPr>
              <a:defRPr/>
            </a:pPr>
            <a:r>
              <a:rPr lang="en-US" smtClean="0"/>
              <a:t>Copyright © 2017 Pearson Education, Inc.</a:t>
            </a:r>
            <a:endParaRPr lang="en-US" dirty="0"/>
          </a:p>
        </p:txBody>
      </p:sp>
      <p:sp>
        <p:nvSpPr>
          <p:cNvPr id="2" name="Content Placeholder 1"/>
          <p:cNvSpPr>
            <a:spLocks noGrp="1"/>
          </p:cNvSpPr>
          <p:nvPr>
            <p:ph idx="1"/>
          </p:nvPr>
        </p:nvSpPr>
        <p:spPr/>
        <p:txBody>
          <a:bodyPr>
            <a:normAutofit/>
          </a:bodyPr>
          <a:lstStyle/>
          <a:p>
            <a:r>
              <a:rPr lang="en-US" dirty="0"/>
              <a:t>U</a:t>
            </a:r>
            <a:r>
              <a:rPr lang="en-US" dirty="0" smtClean="0"/>
              <a:t>se what </a:t>
            </a:r>
            <a:r>
              <a:rPr lang="en-US" dirty="0"/>
              <a:t>you’ve learned in this class to </a:t>
            </a:r>
            <a:r>
              <a:rPr lang="en-US" dirty="0" smtClean="0"/>
              <a:t>obtain the </a:t>
            </a:r>
            <a:r>
              <a:rPr lang="en-US" dirty="0"/>
              <a:t>job you really want!</a:t>
            </a:r>
            <a:endParaRPr lang="en-US" dirty="0" smtClean="0"/>
          </a:p>
          <a:p>
            <a:r>
              <a:rPr lang="en-US" dirty="0" smtClean="0"/>
              <a:t>Do </a:t>
            </a:r>
            <a:r>
              <a:rPr lang="en-US" dirty="0"/>
              <a:t>the exercises </a:t>
            </a:r>
            <a:r>
              <a:rPr lang="en-US" dirty="0" smtClean="0"/>
              <a:t>at the </a:t>
            </a:r>
            <a:r>
              <a:rPr lang="en-US" dirty="0"/>
              <a:t>end of this guide, and </a:t>
            </a:r>
            <a:r>
              <a:rPr lang="en-US" dirty="0" smtClean="0"/>
              <a:t>use </a:t>
            </a:r>
            <a:r>
              <a:rPr lang="en-US" dirty="0"/>
              <a:t>the answers in your </a:t>
            </a:r>
            <a:r>
              <a:rPr lang="en-US" dirty="0" smtClean="0"/>
              <a:t>job interviews!</a:t>
            </a:r>
          </a:p>
          <a:p>
            <a:pPr>
              <a:defRPr/>
            </a:pPr>
            <a:endParaRPr lang="en-US" dirty="0" smtClean="0"/>
          </a:p>
          <a:p>
            <a:pPr>
              <a:defRPr/>
            </a:pPr>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Active Review</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a:xfrm>
            <a:off x="772583" y="1516751"/>
            <a:ext cx="10515600" cy="4320169"/>
          </a:xfrm>
        </p:spPr>
        <p:txBody>
          <a:bodyPr/>
          <a:lstStyle/>
          <a:p>
            <a:pPr marL="0" indent="0">
              <a:buNone/>
            </a:pPr>
            <a:r>
              <a:rPr lang="en-US" sz="2200" dirty="0" smtClean="0"/>
              <a:t>Q1: What is systems development?</a:t>
            </a:r>
          </a:p>
          <a:p>
            <a:pPr marL="0" indent="0">
              <a:buNone/>
            </a:pPr>
            <a:r>
              <a:rPr lang="en-US" sz="2200" dirty="0" smtClean="0"/>
              <a:t>Q2: Why is systems development difficult and risky?</a:t>
            </a:r>
          </a:p>
          <a:p>
            <a:pPr marL="0" indent="0">
              <a:buNone/>
            </a:pPr>
            <a:r>
              <a:rPr lang="en-US" sz="2200" dirty="0" smtClean="0"/>
              <a:t>Q3: What are the five phases of the SDLC?</a:t>
            </a:r>
          </a:p>
          <a:p>
            <a:pPr marL="0" indent="0">
              <a:buNone/>
            </a:pPr>
            <a:r>
              <a:rPr lang="en-US" sz="2200" dirty="0" smtClean="0"/>
              <a:t>Q4: How is system definition accomplished?</a:t>
            </a:r>
          </a:p>
          <a:p>
            <a:pPr marL="0" indent="0">
              <a:buNone/>
            </a:pPr>
            <a:r>
              <a:rPr lang="en-US" sz="2200" dirty="0" smtClean="0"/>
              <a:t>Q5: What is the users’ role in the requirements phase?</a:t>
            </a:r>
          </a:p>
          <a:p>
            <a:pPr marL="0" indent="0">
              <a:buNone/>
            </a:pPr>
            <a:r>
              <a:rPr lang="en-US" sz="2200" dirty="0" smtClean="0"/>
              <a:t>Q6: How are the five components designed?</a:t>
            </a:r>
          </a:p>
          <a:p>
            <a:pPr marL="0" indent="0">
              <a:buNone/>
            </a:pPr>
            <a:r>
              <a:rPr lang="en-US" sz="2200" dirty="0" smtClean="0"/>
              <a:t>Q7: How is an information system implemented?</a:t>
            </a:r>
          </a:p>
          <a:p>
            <a:pPr marL="0" indent="0">
              <a:buNone/>
            </a:pPr>
            <a:r>
              <a:rPr lang="en-US" sz="2200" dirty="0" smtClean="0"/>
              <a:t>Q8: What are the tasks for system maintenance?</a:t>
            </a:r>
          </a:p>
          <a:p>
            <a:pPr marL="0" indent="0">
              <a:buNone/>
            </a:pPr>
            <a:r>
              <a:rPr lang="en-US" sz="2200" dirty="0" smtClean="0"/>
              <a:t>Q9: What are some of the problems with the SDLC?</a:t>
            </a:r>
          </a:p>
          <a:p>
            <a:pPr marL="914400" lvl="3">
              <a:spcBef>
                <a:spcPts val="0"/>
              </a:spcBef>
            </a:pPr>
            <a:r>
              <a:rPr lang="en-US" sz="2200" dirty="0" smtClean="0"/>
              <a:t>H</a:t>
            </a:r>
            <a:r>
              <a:rPr lang="en-US" sz="2400" dirty="0" smtClean="0"/>
              <a:t>ow </a:t>
            </a:r>
            <a:r>
              <a:rPr lang="en-US" sz="2400" dirty="0"/>
              <a:t>does the </a:t>
            </a:r>
            <a:r>
              <a:rPr lang="en-US" sz="2400" dirty="0" smtClean="0"/>
              <a:t>knowledge in </a:t>
            </a:r>
            <a:r>
              <a:rPr lang="en-US" sz="2400" dirty="0"/>
              <a:t>this chapter help you?</a:t>
            </a:r>
            <a:endParaRPr lang="en-US" sz="2200" dirty="0"/>
          </a:p>
        </p:txBody>
      </p:sp>
    </p:spTree>
    <p:extLst>
      <p:ext uri="{BB962C8B-B14F-4D97-AF65-F5344CB8AC3E}">
        <p14:creationId xmlns:p14="http://schemas.microsoft.com/office/powerpoint/2010/main" xmlns="" val="175431317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AutoShape 2"/>
          <p:cNvSpPr>
            <a:spLocks noGrp="1" noChangeArrowheads="1"/>
          </p:cNvSpPr>
          <p:nvPr>
            <p:ph type="title"/>
          </p:nvPr>
        </p:nvSpPr>
        <p:spPr/>
        <p:txBody>
          <a:bodyPr/>
          <a:lstStyle/>
          <a:p>
            <a:r>
              <a:rPr lang="en-US" dirty="0" smtClean="0">
                <a:latin typeface="Arial" charset="0"/>
                <a:cs typeface="Arial" charset="0"/>
              </a:rPr>
              <a:t>Case Study 12: When </a:t>
            </a:r>
            <a:r>
              <a:rPr lang="en-US" dirty="0" smtClean="0"/>
              <a:t>Will We </a:t>
            </a:r>
            <a:r>
              <a:rPr lang="en-US" dirty="0"/>
              <a:t>Learn?</a:t>
            </a:r>
            <a:endParaRPr lang="en-US" dirty="0" smtClean="0">
              <a:latin typeface="Arial" charset="0"/>
              <a:cs typeface="Arial" charset="0"/>
            </a:endParaRPr>
          </a:p>
        </p:txBody>
      </p:sp>
      <p:sp>
        <p:nvSpPr>
          <p:cNvPr id="115717" name="Footer Placeholder 4"/>
          <p:cNvSpPr>
            <a:spLocks noGrp="1"/>
          </p:cNvSpPr>
          <p:nvPr>
            <p:ph type="ftr" sz="quarter" idx="10"/>
          </p:nvPr>
        </p:nvSpPr>
        <p:spPr bwMode="auto">
          <a:ln>
            <a:miter lim="800000"/>
            <a:headEnd/>
            <a:tailEnd/>
          </a:ln>
        </p:spPr>
        <p:txBody>
          <a:bodyPr wrap="square" numCol="1" anchor="t" anchorCtr="0" compatLnSpc="1">
            <a:prstTxWarp prst="textNoShape">
              <a:avLst/>
            </a:prstTxWarp>
          </a:bodyPr>
          <a:lstStyle/>
          <a:p>
            <a:pPr>
              <a:defRPr/>
            </a:pPr>
            <a:r>
              <a:rPr lang="en-US" smtClean="0"/>
              <a:t>Copyright © 2017 Pearson Education, Inc.</a:t>
            </a:r>
            <a:endParaRPr lang="en-US" dirty="0"/>
          </a:p>
        </p:txBody>
      </p:sp>
      <p:sp>
        <p:nvSpPr>
          <p:cNvPr id="74755" name="Content Placeholder 1"/>
          <p:cNvSpPr>
            <a:spLocks noGrp="1"/>
          </p:cNvSpPr>
          <p:nvPr>
            <p:ph idx="1"/>
          </p:nvPr>
        </p:nvSpPr>
        <p:spPr/>
        <p:txBody>
          <a:bodyPr/>
          <a:lstStyle/>
          <a:p>
            <a:pPr marL="233363" indent="-233363">
              <a:buFont typeface="Arial" charset="0"/>
              <a:buChar char="•"/>
            </a:pPr>
            <a:r>
              <a:rPr lang="en-US" dirty="0" smtClean="0">
                <a:latin typeface="Arial" charset="0"/>
                <a:cs typeface="Arial" charset="0"/>
              </a:rPr>
              <a:t>#1 </a:t>
            </a:r>
            <a:r>
              <a:rPr lang="en-US" dirty="0" smtClean="0"/>
              <a:t>reason </a:t>
            </a:r>
            <a:r>
              <a:rPr lang="en-US" dirty="0"/>
              <a:t>for </a:t>
            </a:r>
            <a:r>
              <a:rPr lang="en-US" dirty="0" smtClean="0"/>
              <a:t>failure (</a:t>
            </a:r>
            <a:r>
              <a:rPr lang="en-US" dirty="0" smtClean="0">
                <a:latin typeface="Arial" charset="0"/>
                <a:cs typeface="Arial" charset="0"/>
              </a:rPr>
              <a:t>1974) </a:t>
            </a:r>
            <a:r>
              <a:rPr lang="en-US" dirty="0" smtClean="0"/>
              <a:t>-- </a:t>
            </a:r>
            <a:r>
              <a:rPr lang="en-US" dirty="0"/>
              <a:t>a lack of user involvement in creating and managing system </a:t>
            </a:r>
            <a:r>
              <a:rPr lang="en-US" dirty="0" smtClean="0"/>
              <a:t>requirements</a:t>
            </a:r>
          </a:p>
          <a:p>
            <a:pPr marL="233363" indent="-233363">
              <a:buFont typeface="Arial" charset="0"/>
              <a:buChar char="•"/>
            </a:pPr>
            <a:r>
              <a:rPr lang="en-US" dirty="0" smtClean="0"/>
              <a:t>Access CT project (2013) successful</a:t>
            </a:r>
          </a:p>
          <a:p>
            <a:pPr lvl="2"/>
            <a:r>
              <a:rPr lang="en-US" dirty="0" smtClean="0"/>
              <a:t>Made trade-offs </a:t>
            </a:r>
            <a:r>
              <a:rPr lang="en-US" dirty="0"/>
              <a:t>to reduce project difficulty and </a:t>
            </a:r>
            <a:r>
              <a:rPr lang="en-US" dirty="0" smtClean="0"/>
              <a:t>risk</a:t>
            </a:r>
          </a:p>
          <a:p>
            <a:pPr lvl="2"/>
            <a:r>
              <a:rPr lang="en-US" dirty="0" smtClean="0"/>
              <a:t>Requirements reduced to </a:t>
            </a:r>
            <a:r>
              <a:rPr lang="en-US" dirty="0"/>
              <a:t>bare </a:t>
            </a:r>
            <a:r>
              <a:rPr lang="en-US" dirty="0" smtClean="0"/>
              <a:t>minimum</a:t>
            </a:r>
            <a:r>
              <a:rPr lang="en-US" dirty="0"/>
              <a:t> </a:t>
            </a:r>
            <a:r>
              <a:rPr lang="en-US" dirty="0" smtClean="0"/>
              <a:t>to get </a:t>
            </a:r>
            <a:r>
              <a:rPr lang="en-US" dirty="0"/>
              <a:t>system running.  </a:t>
            </a:r>
            <a:r>
              <a:rPr lang="en-US" dirty="0" smtClean="0"/>
              <a:t>After </a:t>
            </a:r>
            <a:r>
              <a:rPr lang="en-US" dirty="0"/>
              <a:t>success, add to it.  </a:t>
            </a:r>
          </a:p>
          <a:p>
            <a:pPr marL="233363" indent="-233363">
              <a:buFont typeface="Arial" charset="0"/>
              <a:buChar char="•"/>
            </a:pPr>
            <a:endParaRPr lang="en-US" dirty="0" smtClean="0">
              <a:latin typeface="Arial" charset="0"/>
              <a:cs typeface="Arial"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cs typeface="Arial" charset="0"/>
              </a:rPr>
              <a:t>Case Study 12: When </a:t>
            </a:r>
            <a:r>
              <a:rPr lang="en-US" dirty="0"/>
              <a:t>Will We Learn? (cont'd)</a:t>
            </a:r>
          </a:p>
        </p:txBody>
      </p:sp>
      <p:sp>
        <p:nvSpPr>
          <p:cNvPr id="4" name="Footer Placeholder 3"/>
          <p:cNvSpPr>
            <a:spLocks noGrp="1"/>
          </p:cNvSpPr>
          <p:nvPr>
            <p:ph type="ftr" sz="quarter" idx="10"/>
          </p:nvPr>
        </p:nvSpPr>
        <p:spPr/>
        <p:txBody>
          <a:bodyPr/>
          <a:lstStyle/>
          <a:p>
            <a:r>
              <a:rPr lang="en-US" smtClean="0"/>
              <a:t>Copyright © 2017 Pearson Education, Inc.</a:t>
            </a:r>
            <a:endParaRPr lang="en-US" dirty="0" smtClean="0"/>
          </a:p>
        </p:txBody>
      </p:sp>
      <p:sp>
        <p:nvSpPr>
          <p:cNvPr id="3" name="Content Placeholder 2"/>
          <p:cNvSpPr>
            <a:spLocks noGrp="1"/>
          </p:cNvSpPr>
          <p:nvPr>
            <p:ph idx="1"/>
          </p:nvPr>
        </p:nvSpPr>
        <p:spPr/>
        <p:txBody>
          <a:bodyPr/>
          <a:lstStyle/>
          <a:p>
            <a:r>
              <a:rPr lang="en-US" dirty="0" smtClean="0"/>
              <a:t>Avoid “No </a:t>
            </a:r>
            <a:r>
              <a:rPr lang="en-US" dirty="0"/>
              <a:t>Wrong </a:t>
            </a:r>
            <a:r>
              <a:rPr lang="en-US" dirty="0" smtClean="0"/>
              <a:t>Door” policy</a:t>
            </a:r>
          </a:p>
          <a:p>
            <a:pPr lvl="2"/>
            <a:r>
              <a:rPr lang="en-US" dirty="0" smtClean="0"/>
              <a:t>Everything for everyone</a:t>
            </a:r>
          </a:p>
          <a:p>
            <a:r>
              <a:rPr lang="en-US" dirty="0"/>
              <a:t>If schedule </a:t>
            </a:r>
            <a:r>
              <a:rPr lang="en-US" dirty="0" smtClean="0"/>
              <a:t>and funding are </a:t>
            </a:r>
            <a:r>
              <a:rPr lang="en-US" dirty="0"/>
              <a:t>fixed, </a:t>
            </a:r>
            <a:r>
              <a:rPr lang="en-US" dirty="0" smtClean="0"/>
              <a:t>identify what factors </a:t>
            </a:r>
            <a:r>
              <a:rPr lang="en-US" dirty="0"/>
              <a:t>can </a:t>
            </a:r>
            <a:r>
              <a:rPr lang="en-US" dirty="0" smtClean="0"/>
              <a:t>be traded </a:t>
            </a:r>
            <a:r>
              <a:rPr lang="en-US" dirty="0"/>
              <a:t>off to reduce project difficulty and </a:t>
            </a:r>
            <a:r>
              <a:rPr lang="en-US" dirty="0" smtClean="0"/>
              <a:t>risk</a:t>
            </a:r>
          </a:p>
          <a:p>
            <a:r>
              <a:rPr lang="en-US" dirty="0"/>
              <a:t>Software and systems </a:t>
            </a:r>
            <a:r>
              <a:rPr lang="en-US" dirty="0" smtClean="0"/>
              <a:t>pure thought-stuff</a:t>
            </a:r>
          </a:p>
          <a:p>
            <a:r>
              <a:rPr lang="en-US" dirty="0" smtClean="0"/>
              <a:t>Easy</a:t>
            </a:r>
            <a:r>
              <a:rPr lang="en-US" dirty="0"/>
              <a:t> </a:t>
            </a:r>
            <a:r>
              <a:rPr lang="en-US" dirty="0" smtClean="0"/>
              <a:t>to </a:t>
            </a:r>
            <a:r>
              <a:rPr lang="en-US" dirty="0"/>
              <a:t>imagine </a:t>
            </a:r>
            <a:r>
              <a:rPr lang="en-US" dirty="0" smtClean="0"/>
              <a:t>glorious </a:t>
            </a:r>
            <a:r>
              <a:rPr lang="en-US" dirty="0"/>
              <a:t>future of amazing </a:t>
            </a:r>
            <a:r>
              <a:rPr lang="en-US" dirty="0" smtClean="0"/>
              <a:t>capability, but constrained by </a:t>
            </a:r>
            <a:r>
              <a:rPr lang="en-US" dirty="0"/>
              <a:t>human </a:t>
            </a:r>
            <a:r>
              <a:rPr lang="en-US" dirty="0" smtClean="0"/>
              <a:t>reality</a:t>
            </a:r>
          </a:p>
          <a:p>
            <a:pPr lvl="2"/>
            <a:r>
              <a:rPr lang="en-US" dirty="0"/>
              <a:t>N</a:t>
            </a:r>
            <a:r>
              <a:rPr lang="en-US" dirty="0" smtClean="0"/>
              <a:t>ine </a:t>
            </a:r>
            <a:r>
              <a:rPr lang="en-US" dirty="0"/>
              <a:t>women </a:t>
            </a:r>
            <a:r>
              <a:rPr lang="en-US" dirty="0" smtClean="0"/>
              <a:t>can’t gestate a </a:t>
            </a:r>
            <a:r>
              <a:rPr lang="en-US" dirty="0"/>
              <a:t>baby in 1 </a:t>
            </a:r>
            <a:r>
              <a:rPr lang="en-US" dirty="0" smtClean="0"/>
              <a:t>month</a:t>
            </a:r>
            <a:endParaRPr lang="en-US" dirty="0"/>
          </a:p>
        </p:txBody>
      </p:sp>
    </p:spTree>
    <p:extLst>
      <p:ext uri="{BB962C8B-B14F-4D97-AF65-F5344CB8AC3E}">
        <p14:creationId xmlns:p14="http://schemas.microsoft.com/office/powerpoint/2010/main" xmlns="" val="34319047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p:cNvSpPr>
            <a:spLocks noGrp="1"/>
          </p:cNvSpPr>
          <p:nvPr>
            <p:ph type="title"/>
          </p:nvPr>
        </p:nvSpPr>
        <p:spPr/>
        <p:txBody>
          <a:bodyPr/>
          <a:lstStyle/>
          <a:p>
            <a:r>
              <a:rPr lang="en-US" dirty="0" smtClean="0">
                <a:latin typeface="Arial" charset="0"/>
                <a:cs typeface="Arial" charset="0"/>
              </a:rPr>
              <a:t>Q1: What is Systems Development?</a:t>
            </a:r>
          </a:p>
        </p:txBody>
      </p:sp>
      <p:sp>
        <p:nvSpPr>
          <p:cNvPr id="3" name="Footer Placeholder 2"/>
          <p:cNvSpPr>
            <a:spLocks noGrp="1"/>
          </p:cNvSpPr>
          <p:nvPr>
            <p:ph type="ftr" sz="quarter" idx="10"/>
          </p:nvPr>
        </p:nvSpPr>
        <p:spPr/>
        <p:txBody>
          <a:bodyPr/>
          <a:lstStyle/>
          <a:p>
            <a:pPr>
              <a:defRPr/>
            </a:pPr>
            <a:r>
              <a:rPr lang="en-US" smtClean="0"/>
              <a:t>Copyright © 2017 Pearson Education, Inc.</a:t>
            </a:r>
            <a:endParaRPr lang="en-US" dirty="0"/>
          </a:p>
        </p:txBody>
      </p:sp>
      <p:sp>
        <p:nvSpPr>
          <p:cNvPr id="11267" name="Content Placeholder 3"/>
          <p:cNvSpPr>
            <a:spLocks noGrp="1"/>
          </p:cNvSpPr>
          <p:nvPr>
            <p:ph idx="1"/>
          </p:nvPr>
        </p:nvSpPr>
        <p:spPr/>
        <p:txBody>
          <a:bodyPr/>
          <a:lstStyle/>
          <a:p>
            <a:pPr>
              <a:buFont typeface="Arial" charset="0"/>
              <a:buChar char="•"/>
            </a:pPr>
            <a:r>
              <a:rPr lang="en-US" b="1" dirty="0">
                <a:latin typeface="Arial" charset="0"/>
                <a:cs typeface="Arial" charset="0"/>
              </a:rPr>
              <a:t>Process of creating and maintaining information systems</a:t>
            </a:r>
          </a:p>
          <a:p>
            <a:pPr>
              <a:buFont typeface="Arial" charset="0"/>
              <a:buChar char="•"/>
            </a:pPr>
            <a:r>
              <a:rPr lang="en-US" dirty="0" smtClean="0">
                <a:latin typeface="Arial" charset="0"/>
                <a:cs typeface="Arial" charset="0"/>
              </a:rPr>
              <a:t>Involves </a:t>
            </a:r>
            <a:r>
              <a:rPr lang="en-US" dirty="0">
                <a:latin typeface="Arial" charset="0"/>
                <a:cs typeface="Arial" charset="0"/>
              </a:rPr>
              <a:t>all five components of IS </a:t>
            </a:r>
            <a:r>
              <a:rPr lang="en-US" dirty="0" smtClean="0">
                <a:latin typeface="Arial" charset="0"/>
                <a:cs typeface="Arial" charset="0"/>
              </a:rPr>
              <a:t>model</a:t>
            </a:r>
          </a:p>
          <a:p>
            <a:r>
              <a:rPr lang="en-US" dirty="0" smtClean="0">
                <a:latin typeface="Arial" charset="0"/>
                <a:cs typeface="Arial" charset="0"/>
              </a:rPr>
              <a:t>Requires</a:t>
            </a:r>
          </a:p>
          <a:p>
            <a:pPr lvl="1"/>
            <a:r>
              <a:rPr lang="en-US" dirty="0" smtClean="0">
                <a:latin typeface="Arial" charset="0"/>
                <a:cs typeface="Arial" charset="0"/>
              </a:rPr>
              <a:t>Establishing </a:t>
            </a:r>
            <a:r>
              <a:rPr lang="en-US" dirty="0">
                <a:latin typeface="Arial" charset="0"/>
                <a:cs typeface="Arial" charset="0"/>
              </a:rPr>
              <a:t>system </a:t>
            </a:r>
            <a:r>
              <a:rPr lang="en-US" dirty="0" smtClean="0">
                <a:latin typeface="Arial" charset="0"/>
                <a:cs typeface="Arial" charset="0"/>
              </a:rPr>
              <a:t>goals </a:t>
            </a:r>
          </a:p>
          <a:p>
            <a:pPr lvl="1"/>
            <a:r>
              <a:rPr lang="en-US" dirty="0" smtClean="0">
                <a:latin typeface="Arial" charset="0"/>
                <a:cs typeface="Arial" charset="0"/>
              </a:rPr>
              <a:t>Setting </a:t>
            </a:r>
            <a:r>
              <a:rPr lang="en-US" dirty="0">
                <a:latin typeface="Arial" charset="0"/>
                <a:cs typeface="Arial" charset="0"/>
              </a:rPr>
              <a:t>up the </a:t>
            </a:r>
            <a:r>
              <a:rPr lang="en-US" dirty="0" smtClean="0">
                <a:latin typeface="Arial" charset="0"/>
                <a:cs typeface="Arial" charset="0"/>
              </a:rPr>
              <a:t>project</a:t>
            </a:r>
          </a:p>
          <a:p>
            <a:pPr lvl="1"/>
            <a:r>
              <a:rPr lang="en-US" dirty="0" smtClean="0">
                <a:latin typeface="Arial" charset="0"/>
                <a:cs typeface="Arial" charset="0"/>
              </a:rPr>
              <a:t>Determining requirements</a:t>
            </a:r>
          </a:p>
          <a:p>
            <a:pPr lvl="1"/>
            <a:r>
              <a:rPr lang="en-US" dirty="0" smtClean="0">
                <a:latin typeface="Arial" charset="0"/>
                <a:cs typeface="Arial" charset="0"/>
              </a:rPr>
              <a:t>Business </a:t>
            </a:r>
            <a:r>
              <a:rPr lang="en-US" dirty="0">
                <a:latin typeface="Arial" charset="0"/>
                <a:cs typeface="Arial" charset="0"/>
              </a:rPr>
              <a:t>knowledge and management </a:t>
            </a:r>
            <a:r>
              <a:rPr lang="en-US" dirty="0" smtClean="0">
                <a:latin typeface="Arial" charset="0"/>
                <a:cs typeface="Arial" charset="0"/>
              </a:rPr>
              <a:t>skill</a:t>
            </a:r>
            <a:endParaRPr lang="en-US" dirty="0">
              <a:latin typeface="Arial" charset="0"/>
              <a:cs typeface="Arial" charset="0"/>
            </a:endParaRPr>
          </a:p>
        </p:txBody>
      </p:sp>
      <p:sp>
        <p:nvSpPr>
          <p:cNvPr id="6" name="AutoShape 3"/>
          <p:cNvSpPr>
            <a:spLocks noChangeAspect="1" noChangeArrowheads="1" noTextEdit="1"/>
          </p:cNvSpPr>
          <p:nvPr/>
        </p:nvSpPr>
        <p:spPr bwMode="auto">
          <a:xfrm>
            <a:off x="5419724" y="2528888"/>
            <a:ext cx="5569529" cy="160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2" name="Picture 1"/>
          <p:cNvPicPr>
            <a:picLocks noChangeAspect="1"/>
          </p:cNvPicPr>
          <p:nvPr/>
        </p:nvPicPr>
        <p:blipFill>
          <a:blip r:embed="rId3" cstate="print"/>
          <a:stretch>
            <a:fillRect/>
          </a:stretch>
        </p:blipFill>
        <p:spPr>
          <a:xfrm>
            <a:off x="5770244" y="2578518"/>
            <a:ext cx="5584420" cy="161558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Business Processes, Information Systems</a:t>
            </a:r>
            <a:r>
              <a:rPr lang="en-US" dirty="0" smtClean="0"/>
              <a:t>, and </a:t>
            </a:r>
            <a:r>
              <a:rPr lang="en-US" dirty="0"/>
              <a:t>Applications Differ and Relate?</a:t>
            </a:r>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a:xfrm>
            <a:off x="807720" y="1801678"/>
            <a:ext cx="10515600" cy="3566160"/>
          </a:xfrm>
        </p:spPr>
        <p:txBody>
          <a:bodyPr/>
          <a:lstStyle/>
          <a:p>
            <a:pPr marL="466725" indent="-466725">
              <a:buNone/>
            </a:pPr>
            <a:r>
              <a:rPr lang="en-US" sz="2600" b="1" dirty="0"/>
              <a:t>1. </a:t>
            </a:r>
            <a:r>
              <a:rPr lang="en-US" sz="2600" dirty="0"/>
              <a:t>Business processes, information systems</a:t>
            </a:r>
            <a:r>
              <a:rPr lang="en-US" sz="2600" dirty="0" smtClean="0"/>
              <a:t>, </a:t>
            </a:r>
            <a:r>
              <a:rPr lang="en-US" sz="2600" dirty="0"/>
              <a:t>applications </a:t>
            </a:r>
            <a:r>
              <a:rPr lang="en-US" sz="2600" dirty="0" smtClean="0"/>
              <a:t>have different characteristics and components</a:t>
            </a:r>
            <a:endParaRPr lang="en-US" sz="2600" dirty="0"/>
          </a:p>
          <a:p>
            <a:pPr marL="400050" indent="-400050">
              <a:buNone/>
            </a:pPr>
            <a:r>
              <a:rPr lang="en-US" sz="2600" b="1" dirty="0"/>
              <a:t>2. </a:t>
            </a:r>
            <a:r>
              <a:rPr lang="en-US" sz="2600" dirty="0"/>
              <a:t>R</a:t>
            </a:r>
            <a:r>
              <a:rPr lang="en-US" sz="2600" dirty="0" smtClean="0"/>
              <a:t>elationship </a:t>
            </a:r>
            <a:r>
              <a:rPr lang="en-US" sz="2600" dirty="0"/>
              <a:t>of business processes to information systems </a:t>
            </a:r>
            <a:r>
              <a:rPr lang="en-US" sz="2600" dirty="0" smtClean="0"/>
              <a:t>many-to-many (</a:t>
            </a:r>
            <a:r>
              <a:rPr lang="en-US" sz="2600" b="1" dirty="0" smtClean="0"/>
              <a:t>N:M)</a:t>
            </a:r>
            <a:endParaRPr lang="en-US" sz="2600" dirty="0" smtClean="0"/>
          </a:p>
          <a:p>
            <a:pPr marL="914400" lvl="1" indent="-457200">
              <a:buFont typeface="Wingdings" panose="05000000000000000000" pitchFamily="2" charset="2"/>
              <a:buChar char="Ø"/>
            </a:pPr>
            <a:r>
              <a:rPr lang="en-US" sz="2600" dirty="0"/>
              <a:t>P</a:t>
            </a:r>
            <a:r>
              <a:rPr lang="en-US" sz="2600" dirty="0" smtClean="0"/>
              <a:t>rocess </a:t>
            </a:r>
            <a:r>
              <a:rPr lang="en-US" sz="2600" dirty="0"/>
              <a:t>need not relate to any information system, </a:t>
            </a:r>
            <a:r>
              <a:rPr lang="en-US" sz="2600" dirty="0" smtClean="0"/>
              <a:t>but information system </a:t>
            </a:r>
            <a:r>
              <a:rPr lang="en-US" sz="2600" dirty="0"/>
              <a:t>relates to at least one business </a:t>
            </a:r>
            <a:r>
              <a:rPr lang="en-US" sz="2600" dirty="0" smtClean="0"/>
              <a:t>process</a:t>
            </a:r>
            <a:endParaRPr lang="en-US" sz="2600" dirty="0"/>
          </a:p>
          <a:p>
            <a:pPr marL="400050" indent="-400050">
              <a:buNone/>
            </a:pPr>
            <a:r>
              <a:rPr lang="en-US" sz="2600" b="1" dirty="0"/>
              <a:t>3. </a:t>
            </a:r>
            <a:r>
              <a:rPr lang="en-US" sz="2600" dirty="0"/>
              <a:t>Every IS has at least one application because every IS has a software </a:t>
            </a:r>
            <a:r>
              <a:rPr lang="en-US" sz="2600" dirty="0" smtClean="0"/>
              <a:t>component</a:t>
            </a:r>
            <a:endParaRPr lang="en-US" dirty="0"/>
          </a:p>
        </p:txBody>
      </p:sp>
    </p:spTree>
    <p:extLst>
      <p:ext uri="{BB962C8B-B14F-4D97-AF65-F5344CB8AC3E}">
        <p14:creationId xmlns:p14="http://schemas.microsoft.com/office/powerpoint/2010/main" xmlns="" val="39468340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p:txBody>
          <a:bodyPr/>
          <a:lstStyle/>
          <a:p>
            <a:pPr marL="739775" indent="-739775"/>
            <a:r>
              <a:rPr lang="en-US" dirty="0" smtClean="0">
                <a:latin typeface="Arial" charset="0"/>
                <a:cs typeface="Arial" charset="0"/>
              </a:rPr>
              <a:t>Q2: Why is Systems Development Difficult and Risky?</a:t>
            </a:r>
          </a:p>
        </p:txBody>
      </p:sp>
      <p:sp>
        <p:nvSpPr>
          <p:cNvPr id="3" name="Footer Placeholder 2"/>
          <p:cNvSpPr>
            <a:spLocks noGrp="1"/>
          </p:cNvSpPr>
          <p:nvPr>
            <p:ph type="ftr" sz="quarter" idx="10"/>
          </p:nvPr>
        </p:nvSpPr>
        <p:spPr/>
        <p:txBody>
          <a:bodyPr/>
          <a:lstStyle/>
          <a:p>
            <a:pPr>
              <a:defRPr/>
            </a:pPr>
            <a:r>
              <a:rPr lang="en-US" smtClean="0"/>
              <a:t>Copyright © 2017 Pearson Education, Inc.</a:t>
            </a:r>
            <a:endParaRPr lang="en-US" dirty="0"/>
          </a:p>
        </p:txBody>
      </p:sp>
      <p:sp>
        <p:nvSpPr>
          <p:cNvPr id="12291" name="Content Placeholder 3"/>
          <p:cNvSpPr>
            <a:spLocks noGrp="1"/>
          </p:cNvSpPr>
          <p:nvPr>
            <p:ph idx="1"/>
          </p:nvPr>
        </p:nvSpPr>
        <p:spPr/>
        <p:txBody>
          <a:bodyPr/>
          <a:lstStyle/>
          <a:p>
            <a:pPr marL="233363" indent="-233363">
              <a:buFont typeface="Arial" charset="0"/>
              <a:buChar char="•"/>
            </a:pPr>
            <a:r>
              <a:rPr lang="en-US" dirty="0" smtClean="0">
                <a:latin typeface="Arial" charset="0"/>
                <a:cs typeface="Arial" charset="0"/>
              </a:rPr>
              <a:t>Many projects never finish</a:t>
            </a:r>
          </a:p>
          <a:p>
            <a:pPr marL="233363" indent="-233363">
              <a:buFont typeface="Arial" charset="0"/>
              <a:buChar char="•"/>
            </a:pPr>
            <a:r>
              <a:rPr lang="en-US" dirty="0" smtClean="0">
                <a:latin typeface="Arial" charset="0"/>
                <a:cs typeface="Arial" charset="0"/>
              </a:rPr>
              <a:t>Often 200-300% over budget</a:t>
            </a:r>
          </a:p>
          <a:p>
            <a:pPr marL="233363" indent="-233363">
              <a:buFont typeface="Arial" charset="0"/>
              <a:buChar char="•"/>
            </a:pPr>
            <a:r>
              <a:rPr lang="en-US" dirty="0" smtClean="0">
                <a:latin typeface="Arial" charset="0"/>
                <a:cs typeface="Arial" charset="0"/>
              </a:rPr>
              <a:t>Some don't accomplish goals</a:t>
            </a:r>
          </a:p>
          <a:p>
            <a:pPr marL="233363" indent="-233363">
              <a:buFont typeface="Arial" charset="0"/>
              <a:buChar char="•"/>
            </a:pPr>
            <a:r>
              <a:rPr lang="en-US" dirty="0" smtClean="0">
                <a:latin typeface="Arial" charset="0"/>
                <a:cs typeface="Arial" charset="0"/>
              </a:rPr>
              <a:t>High risk </a:t>
            </a:r>
            <a:r>
              <a:rPr lang="en-US" dirty="0">
                <a:latin typeface="Arial" charset="0"/>
                <a:cs typeface="Arial" charset="0"/>
              </a:rPr>
              <a:t>of </a:t>
            </a:r>
            <a:r>
              <a:rPr lang="en-US" dirty="0" smtClean="0">
                <a:latin typeface="Arial" charset="0"/>
                <a:cs typeface="Arial" charset="0"/>
              </a:rPr>
              <a:t>failure</a:t>
            </a:r>
            <a:endParaRPr lang="en-US" dirty="0">
              <a:latin typeface="Arial" charset="0"/>
              <a:cs typeface="Arial" charset="0"/>
            </a:endParaRPr>
          </a:p>
          <a:p>
            <a:pPr lvl="2"/>
            <a:r>
              <a:rPr lang="en-US" dirty="0">
                <a:latin typeface="Arial" charset="0"/>
                <a:cs typeface="Arial" charset="0"/>
              </a:rPr>
              <a:t>E</a:t>
            </a:r>
            <a:r>
              <a:rPr lang="en-US" dirty="0" smtClean="0">
                <a:latin typeface="Arial" charset="0"/>
                <a:cs typeface="Arial" charset="0"/>
              </a:rPr>
              <a:t>ven with competent people following appropriate methodology</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title"/>
          </p:nvPr>
        </p:nvSpPr>
        <p:spPr>
          <a:xfrm>
            <a:off x="954157" y="580575"/>
            <a:ext cx="2917452" cy="2575101"/>
          </a:xfrm>
        </p:spPr>
        <p:txBody>
          <a:bodyPr/>
          <a:lstStyle/>
          <a:p>
            <a:r>
              <a:rPr lang="en-US" dirty="0">
                <a:latin typeface="Arial" charset="0"/>
                <a:cs typeface="Arial" charset="0"/>
              </a:rPr>
              <a:t>Major Challenges to System Development</a:t>
            </a:r>
          </a:p>
        </p:txBody>
      </p:sp>
      <p:sp>
        <p:nvSpPr>
          <p:cNvPr id="3" name="Footer Placeholder 2"/>
          <p:cNvSpPr>
            <a:spLocks noGrp="1"/>
          </p:cNvSpPr>
          <p:nvPr>
            <p:ph type="ftr" sz="quarter" idx="10"/>
          </p:nvPr>
        </p:nvSpPr>
        <p:spPr/>
        <p:txBody>
          <a:bodyPr/>
          <a:lstStyle/>
          <a:p>
            <a:pPr>
              <a:defRPr/>
            </a:pPr>
            <a:r>
              <a:rPr lang="en-US" smtClean="0"/>
              <a:t>Copyright © 2017 Pearson Education, Inc.</a:t>
            </a:r>
            <a:endParaRPr lang="en-US" dirty="0"/>
          </a:p>
        </p:txBody>
      </p:sp>
      <p:sp>
        <p:nvSpPr>
          <p:cNvPr id="6" name="AutoShape 3"/>
          <p:cNvSpPr>
            <a:spLocks noChangeAspect="1" noChangeArrowheads="1" noTextEdit="1"/>
          </p:cNvSpPr>
          <p:nvPr/>
        </p:nvSpPr>
        <p:spPr bwMode="auto">
          <a:xfrm>
            <a:off x="3970587" y="363782"/>
            <a:ext cx="6861536" cy="51050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2" name="Picture 1"/>
          <p:cNvPicPr preferRelativeResize="0">
            <a:picLocks/>
          </p:cNvPicPr>
          <p:nvPr/>
        </p:nvPicPr>
        <p:blipFill>
          <a:blip r:embed="rId3" cstate="print"/>
          <a:stretch>
            <a:fillRect/>
          </a:stretch>
        </p:blipFill>
        <p:spPr>
          <a:xfrm>
            <a:off x="4008497" y="580575"/>
            <a:ext cx="7315200" cy="50292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2"/>
          <p:cNvSpPr>
            <a:spLocks noGrp="1"/>
          </p:cNvSpPr>
          <p:nvPr>
            <p:ph type="title"/>
          </p:nvPr>
        </p:nvSpPr>
        <p:spPr/>
        <p:txBody>
          <a:bodyPr/>
          <a:lstStyle/>
          <a:p>
            <a:r>
              <a:rPr lang="en-US" dirty="0" smtClean="0">
                <a:latin typeface="Arial" charset="0"/>
                <a:cs typeface="Arial" charset="0"/>
              </a:rPr>
              <a:t>Difficulty of Requirements Determination</a:t>
            </a:r>
          </a:p>
        </p:txBody>
      </p:sp>
      <p:sp>
        <p:nvSpPr>
          <p:cNvPr id="89093" name="Footer Placeholder 4"/>
          <p:cNvSpPr>
            <a:spLocks noGrp="1"/>
          </p:cNvSpPr>
          <p:nvPr>
            <p:ph type="ftr" sz="quarter" idx="10"/>
          </p:nvPr>
        </p:nvSpPr>
        <p:spPr bwMode="auto">
          <a:ln>
            <a:miter lim="800000"/>
            <a:headEnd/>
            <a:tailEnd/>
          </a:ln>
        </p:spPr>
        <p:txBody>
          <a:bodyPr wrap="square" numCol="1" anchor="t" anchorCtr="0" compatLnSpc="1">
            <a:prstTxWarp prst="textNoShape">
              <a:avLst/>
            </a:prstTxWarp>
          </a:bodyPr>
          <a:lstStyle/>
          <a:p>
            <a:pPr>
              <a:defRPr/>
            </a:pPr>
            <a:r>
              <a:rPr lang="en-US" smtClean="0"/>
              <a:t>Copyright © 2017 Pearson Education, Inc.</a:t>
            </a:r>
            <a:endParaRPr lang="en-US" dirty="0"/>
          </a:p>
        </p:txBody>
      </p:sp>
      <p:sp>
        <p:nvSpPr>
          <p:cNvPr id="2" name="Content Placeholder 1"/>
          <p:cNvSpPr>
            <a:spLocks noGrp="1"/>
          </p:cNvSpPr>
          <p:nvPr>
            <p:ph idx="1"/>
          </p:nvPr>
        </p:nvSpPr>
        <p:spPr/>
        <p:txBody>
          <a:bodyPr/>
          <a:lstStyle/>
          <a:p>
            <a:pPr marL="171450" lvl="1" indent="-171450" defTabSz="800100">
              <a:lnSpc>
                <a:spcPct val="90000"/>
              </a:lnSpc>
              <a:spcAft>
                <a:spcPct val="20000"/>
              </a:spcAft>
              <a:buFontTx/>
              <a:buChar char="••"/>
              <a:defRPr/>
            </a:pPr>
            <a:r>
              <a:rPr lang="en-US" sz="2500" dirty="0">
                <a:solidFill>
                  <a:schemeClr val="accent3">
                    <a:lumMod val="10000"/>
                  </a:schemeClr>
                </a:solidFill>
              </a:rPr>
              <a:t>What specifically is system to do? </a:t>
            </a:r>
          </a:p>
          <a:p>
            <a:pPr marL="171450" lvl="1" indent="-171450" defTabSz="800100">
              <a:lnSpc>
                <a:spcPct val="90000"/>
              </a:lnSpc>
              <a:spcAft>
                <a:spcPct val="20000"/>
              </a:spcAft>
              <a:buFontTx/>
              <a:buChar char="••"/>
              <a:defRPr/>
            </a:pPr>
            <a:r>
              <a:rPr lang="en-US" sz="2500" dirty="0">
                <a:solidFill>
                  <a:schemeClr val="accent3">
                    <a:lumMod val="10000"/>
                  </a:schemeClr>
                </a:solidFill>
              </a:rPr>
              <a:t>W</a:t>
            </a:r>
            <a:r>
              <a:rPr lang="en-US" sz="2500" dirty="0" smtClean="0">
                <a:solidFill>
                  <a:schemeClr val="accent3">
                    <a:lumMod val="10000"/>
                  </a:schemeClr>
                </a:solidFill>
              </a:rPr>
              <a:t>hat should a doctor’s reports </a:t>
            </a:r>
            <a:r>
              <a:rPr lang="en-US" sz="2500" dirty="0">
                <a:solidFill>
                  <a:schemeClr val="accent3">
                    <a:lumMod val="10000"/>
                  </a:schemeClr>
                </a:solidFill>
              </a:rPr>
              <a:t>look like?</a:t>
            </a:r>
          </a:p>
          <a:p>
            <a:pPr marL="171450" lvl="1" indent="-171450" defTabSz="800100">
              <a:lnSpc>
                <a:spcPct val="90000"/>
              </a:lnSpc>
              <a:spcAft>
                <a:spcPct val="20000"/>
              </a:spcAft>
              <a:buFontTx/>
              <a:buChar char="••"/>
              <a:defRPr/>
            </a:pPr>
            <a:r>
              <a:rPr lang="en-US" sz="2500" dirty="0" smtClean="0">
                <a:solidFill>
                  <a:schemeClr val="accent3">
                    <a:lumMod val="10000"/>
                  </a:schemeClr>
                </a:solidFill>
              </a:rPr>
              <a:t>Standard </a:t>
            </a:r>
            <a:r>
              <a:rPr lang="en-US" sz="2500" dirty="0">
                <a:solidFill>
                  <a:schemeClr val="accent3">
                    <a:lumMod val="10000"/>
                  </a:schemeClr>
                </a:solidFill>
              </a:rPr>
              <a:t>and exception reports? R</a:t>
            </a:r>
            <a:r>
              <a:rPr lang="en-US" sz="2500" dirty="0" smtClean="0">
                <a:solidFill>
                  <a:schemeClr val="accent3">
                    <a:lumMod val="10000"/>
                  </a:schemeClr>
                </a:solidFill>
              </a:rPr>
              <a:t>eports </a:t>
            </a:r>
            <a:r>
              <a:rPr lang="en-US" sz="2500" dirty="0">
                <a:solidFill>
                  <a:schemeClr val="accent3">
                    <a:lumMod val="10000"/>
                  </a:schemeClr>
                </a:solidFill>
              </a:rPr>
              <a:t>fixed </a:t>
            </a:r>
            <a:r>
              <a:rPr lang="en-US" sz="2500" dirty="0" smtClean="0">
                <a:solidFill>
                  <a:schemeClr val="accent3">
                    <a:lumMod val="10000"/>
                  </a:schemeClr>
                </a:solidFill>
              </a:rPr>
              <a:t>structure or user modifiable? </a:t>
            </a:r>
            <a:r>
              <a:rPr lang="en-US" sz="2500" dirty="0">
                <a:solidFill>
                  <a:schemeClr val="accent3">
                    <a:lumMod val="10000"/>
                  </a:schemeClr>
                </a:solidFill>
              </a:rPr>
              <a:t>If </a:t>
            </a:r>
            <a:r>
              <a:rPr lang="en-US" sz="2500" dirty="0" smtClean="0">
                <a:solidFill>
                  <a:schemeClr val="accent3">
                    <a:lumMod val="10000"/>
                  </a:schemeClr>
                </a:solidFill>
              </a:rPr>
              <a:t>modifiable, </a:t>
            </a:r>
            <a:r>
              <a:rPr lang="en-US" sz="2500" dirty="0">
                <a:solidFill>
                  <a:schemeClr val="accent3">
                    <a:lumMod val="10000"/>
                  </a:schemeClr>
                </a:solidFill>
              </a:rPr>
              <a:t>how?</a:t>
            </a:r>
          </a:p>
          <a:p>
            <a:pPr marL="171450" lvl="1" indent="-171450" defTabSz="800100">
              <a:lnSpc>
                <a:spcPct val="90000"/>
              </a:lnSpc>
              <a:spcAft>
                <a:spcPct val="20000"/>
              </a:spcAft>
              <a:buFontTx/>
              <a:buChar char="••"/>
              <a:defRPr/>
            </a:pPr>
            <a:r>
              <a:rPr lang="en-US" sz="2500" dirty="0"/>
              <a:t>How many practices and how many patients per practice will PRIDE support?</a:t>
            </a:r>
          </a:p>
          <a:p>
            <a:pPr marL="171450" lvl="1" indent="-171450" defTabSz="800100">
              <a:lnSpc>
                <a:spcPct val="90000"/>
              </a:lnSpc>
              <a:spcAft>
                <a:spcPct val="20000"/>
              </a:spcAft>
              <a:buFontTx/>
              <a:buChar char="••"/>
              <a:defRPr/>
            </a:pPr>
            <a:r>
              <a:rPr lang="en-US" sz="2500" dirty="0"/>
              <a:t>How much cloud resource needed?</a:t>
            </a:r>
          </a:p>
          <a:p>
            <a:pPr marL="355600" lvl="3" defTabSz="800100">
              <a:lnSpc>
                <a:spcPct val="90000"/>
              </a:lnSpc>
              <a:spcAft>
                <a:spcPct val="20000"/>
              </a:spcAft>
              <a:defRPr/>
            </a:pPr>
            <a:r>
              <a:rPr lang="en-US" sz="2500" b="1" dirty="0">
                <a:solidFill>
                  <a:schemeClr val="accent3">
                    <a:lumMod val="10000"/>
                  </a:schemeClr>
                </a:solidFill>
              </a:rPr>
              <a:t>Must create environment where difficult questions are asked and </a:t>
            </a:r>
            <a:r>
              <a:rPr lang="en-US" sz="2500" b="1" dirty="0" smtClean="0">
                <a:solidFill>
                  <a:schemeClr val="accent3">
                    <a:lumMod val="10000"/>
                  </a:schemeClr>
                </a:solidFill>
              </a:rPr>
              <a:t>answered</a:t>
            </a:r>
            <a:endParaRPr lang="en-US" sz="2500" b="1" dirty="0">
              <a:solidFill>
                <a:schemeClr val="accent3">
                  <a:lumMod val="10000"/>
                </a:schemeClr>
              </a:solidFill>
            </a:endParaRPr>
          </a:p>
          <a:p>
            <a:pPr marL="171450" lvl="1" indent="-171450" defTabSz="800100">
              <a:lnSpc>
                <a:spcPct val="90000"/>
              </a:lnSpc>
              <a:spcAft>
                <a:spcPct val="20000"/>
              </a:spcAft>
              <a:buFontTx/>
              <a:buChar char="••"/>
              <a:defRPr/>
            </a:pPr>
            <a:endParaRPr lang="en-US" sz="2500" dirty="0">
              <a:solidFill>
                <a:schemeClr val="accent3">
                  <a:lumMod val="10000"/>
                </a:schemeClr>
              </a:solidFill>
            </a:endParaRPr>
          </a:p>
          <a:p>
            <a:pPr>
              <a:defRPr/>
            </a:pPr>
            <a:endParaRPr lang="en-US" sz="2500"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emis7e">
  <a:themeElements>
    <a:clrScheme name="Custom 12">
      <a:dk1>
        <a:srgbClr val="00040C"/>
      </a:dk1>
      <a:lt1>
        <a:sysClr val="window" lastClr="FFFFFF"/>
      </a:lt1>
      <a:dk2>
        <a:srgbClr val="C8E8F4"/>
      </a:dk2>
      <a:lt2>
        <a:srgbClr val="F9EDA5"/>
      </a:lt2>
      <a:accent1>
        <a:srgbClr val="145064"/>
      </a:accent1>
      <a:accent2>
        <a:srgbClr val="F9EDA5"/>
      </a:accent2>
      <a:accent3>
        <a:srgbClr val="F5E169"/>
      </a:accent3>
      <a:accent4>
        <a:srgbClr val="F5E169"/>
      </a:accent4>
      <a:accent5>
        <a:srgbClr val="F2F2F2"/>
      </a:accent5>
      <a:accent6>
        <a:srgbClr val="BEE5F2"/>
      </a:accent6>
      <a:hlink>
        <a:srgbClr val="002D88"/>
      </a:hlink>
      <a:folHlink>
        <a:srgbClr val="071C24"/>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extLst>
    <a:ext uri="{05A4C25C-085E-4340-85A3-A5531E510DB2}">
      <thm15:themeFamily xmlns:thm15="http://schemas.microsoft.com/office/thememl/2012/main" xmlns="" name="emis7e" id="{29AB47C4-94BD-41F1-8972-5377D2CEE6E6}" vid="{1F786610-8071-45D7-B808-83255C46718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Custom 12">
    <a:dk1>
      <a:srgbClr val="00040C"/>
    </a:dk1>
    <a:lt1>
      <a:sysClr val="window" lastClr="FFFFFF"/>
    </a:lt1>
    <a:dk2>
      <a:srgbClr val="C8E8F4"/>
    </a:dk2>
    <a:lt2>
      <a:srgbClr val="F9EDA5"/>
    </a:lt2>
    <a:accent1>
      <a:srgbClr val="145064"/>
    </a:accent1>
    <a:accent2>
      <a:srgbClr val="F9EDA5"/>
    </a:accent2>
    <a:accent3>
      <a:srgbClr val="F5E169"/>
    </a:accent3>
    <a:accent4>
      <a:srgbClr val="F5E169"/>
    </a:accent4>
    <a:accent5>
      <a:srgbClr val="F2F2F2"/>
    </a:accent5>
    <a:accent6>
      <a:srgbClr val="BEE5F2"/>
    </a:accent6>
    <a:hlink>
      <a:srgbClr val="002D88"/>
    </a:hlink>
    <a:folHlink>
      <a:srgbClr val="071C24"/>
    </a:folHlink>
  </a:clrScheme>
</a:themeOverride>
</file>

<file path=ppt/theme/themeOverride2.xml><?xml version="1.0" encoding="utf-8"?>
<a:themeOverride xmlns:a="http://schemas.openxmlformats.org/drawingml/2006/main">
  <a:clrScheme name="Custom 12">
    <a:dk1>
      <a:srgbClr val="00040C"/>
    </a:dk1>
    <a:lt1>
      <a:sysClr val="window" lastClr="FFFFFF"/>
    </a:lt1>
    <a:dk2>
      <a:srgbClr val="C8E8F4"/>
    </a:dk2>
    <a:lt2>
      <a:srgbClr val="F9EDA5"/>
    </a:lt2>
    <a:accent1>
      <a:srgbClr val="145064"/>
    </a:accent1>
    <a:accent2>
      <a:srgbClr val="F9EDA5"/>
    </a:accent2>
    <a:accent3>
      <a:srgbClr val="F5E169"/>
    </a:accent3>
    <a:accent4>
      <a:srgbClr val="F5E169"/>
    </a:accent4>
    <a:accent5>
      <a:srgbClr val="F2F2F2"/>
    </a:accent5>
    <a:accent6>
      <a:srgbClr val="BEE5F2"/>
    </a:accent6>
    <a:hlink>
      <a:srgbClr val="002D88"/>
    </a:hlink>
    <a:folHlink>
      <a:srgbClr val="071C24"/>
    </a:folHlink>
  </a:clrScheme>
</a:themeOverride>
</file>

<file path=docProps/app.xml><?xml version="1.0" encoding="utf-8"?>
<Properties xmlns="http://schemas.openxmlformats.org/officeDocument/2006/extended-properties" xmlns:vt="http://schemas.openxmlformats.org/officeDocument/2006/docPropsVTypes">
  <Template>emis7e</Template>
  <TotalTime>0</TotalTime>
  <Words>4265</Words>
  <Application>Microsoft Office PowerPoint</Application>
  <PresentationFormat>Custom</PresentationFormat>
  <Paragraphs>423</Paragraphs>
  <Slides>47</Slides>
  <Notes>38</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emis7e</vt:lpstr>
      <vt:lpstr>Chapter 12</vt:lpstr>
      <vt:lpstr>"We Think We Can Open the Doors to an Entirely New Market"</vt:lpstr>
      <vt:lpstr>Bottom Line</vt:lpstr>
      <vt:lpstr>Study Questions</vt:lpstr>
      <vt:lpstr>Q1: What is Systems Development?</vt:lpstr>
      <vt:lpstr>How Do Business Processes, Information Systems, and Applications Differ and Relate?</vt:lpstr>
      <vt:lpstr>Q2: Why is Systems Development Difficult and Risky?</vt:lpstr>
      <vt:lpstr>Major Challenges to System Development</vt:lpstr>
      <vt:lpstr>Difficulty of Requirements Determination</vt:lpstr>
      <vt:lpstr>Changes in Requirements</vt:lpstr>
      <vt:lpstr>Scheduling and Budgeting Difficulties</vt:lpstr>
      <vt:lpstr>Changing Technology</vt:lpstr>
      <vt:lpstr>Diseconomies of Scale</vt:lpstr>
      <vt:lpstr>Is It Really So Bleak?</vt:lpstr>
      <vt:lpstr>Q3: What Are the Five Phases of the SDLC?</vt:lpstr>
      <vt:lpstr>Q4: What Are the Phases in the Systems Development Life Cycle (SDLC)?</vt:lpstr>
      <vt:lpstr>Q4: How is System Definition Accomplished?</vt:lpstr>
      <vt:lpstr>Define System Goals and Scope (Example)</vt:lpstr>
      <vt:lpstr>Define System Goals and Scope</vt:lpstr>
      <vt:lpstr>Form a Project Team</vt:lpstr>
      <vt:lpstr>Team Composition Changes Over Time</vt:lpstr>
      <vt:lpstr>Q5: What is the Users’ Role in the Requirements Phase?</vt:lpstr>
      <vt:lpstr>So What? Using This Knowledge for Your Number-One Priority</vt:lpstr>
      <vt:lpstr>So What? Using This Knowledge for Your Number-One Priority  (cont’d)</vt:lpstr>
      <vt:lpstr>Q6: How are the Five Components Designed?</vt:lpstr>
      <vt:lpstr>SDLC: Component Design Phase</vt:lpstr>
      <vt:lpstr>Hardware, Database, and Procedure Design</vt:lpstr>
      <vt:lpstr>SDLC Requirements Analysis Phase</vt:lpstr>
      <vt:lpstr>Software Design</vt:lpstr>
      <vt:lpstr>Database Design</vt:lpstr>
      <vt:lpstr>Procedure Design</vt:lpstr>
      <vt:lpstr>Design of Job Descriptions</vt:lpstr>
      <vt:lpstr>Q7: How is an Information System Implemented?</vt:lpstr>
      <vt:lpstr>System Testing</vt:lpstr>
      <vt:lpstr>System Conversion Approaches</vt:lpstr>
      <vt:lpstr>Design and Implementation for the Five Components</vt:lpstr>
      <vt:lpstr>Q8: What are the Tasks for System Maintenance?</vt:lpstr>
      <vt:lpstr>Q9: What Are Some of the Problems with the SDLC?</vt:lpstr>
      <vt:lpstr>How Does the Knowledge In This Chapter Help You?</vt:lpstr>
      <vt:lpstr>Ethics Guide: Estimation Ethics</vt:lpstr>
      <vt:lpstr>Ethics Guide: Estimation Ethics (cont'd)</vt:lpstr>
      <vt:lpstr>Ethics Guide: Estimation Ethics (cont'd)</vt:lpstr>
      <vt:lpstr>Guide:  Final, Final Word</vt:lpstr>
      <vt:lpstr>Guide: The Final, Final Word (cont'd )</vt:lpstr>
      <vt:lpstr>Active Review</vt:lpstr>
      <vt:lpstr>Case Study 12: When Will We Learn?</vt:lpstr>
      <vt:lpstr>Case Study 12: When Will We Learn? (cont'd)</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2015-11-27T01:02:46Z</dcterms:created>
  <dcterms:modified xsi:type="dcterms:W3CDTF">2016-06-10T09:22:12Z</dcterms:modified>
</cp:coreProperties>
</file>